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3" r:id="rId2"/>
    <p:sldMasterId id="2147483685" r:id="rId3"/>
    <p:sldMasterId id="2147483687" r:id="rId4"/>
  </p:sldMasterIdLst>
  <p:sldIdLst>
    <p:sldId id="259" r:id="rId5"/>
    <p:sldId id="384" r:id="rId6"/>
    <p:sldId id="378" r:id="rId7"/>
    <p:sldId id="347" r:id="rId8"/>
    <p:sldId id="355" r:id="rId9"/>
    <p:sldId id="415" r:id="rId10"/>
    <p:sldId id="429" r:id="rId11"/>
    <p:sldId id="264" r:id="rId12"/>
    <p:sldId id="349" r:id="rId13"/>
    <p:sldId id="265" r:id="rId14"/>
    <p:sldId id="395" r:id="rId15"/>
    <p:sldId id="270" r:id="rId16"/>
    <p:sldId id="308" r:id="rId17"/>
    <p:sldId id="351" r:id="rId18"/>
    <p:sldId id="321" r:id="rId19"/>
    <p:sldId id="388" r:id="rId20"/>
    <p:sldId id="277" r:id="rId21"/>
    <p:sldId id="357" r:id="rId22"/>
    <p:sldId id="279" r:id="rId23"/>
    <p:sldId id="359" r:id="rId24"/>
    <p:sldId id="360" r:id="rId25"/>
    <p:sldId id="373" r:id="rId26"/>
    <p:sldId id="374" r:id="rId27"/>
    <p:sldId id="420" r:id="rId28"/>
    <p:sldId id="283" r:id="rId29"/>
    <p:sldId id="320" r:id="rId30"/>
    <p:sldId id="285" r:id="rId31"/>
    <p:sldId id="366" r:id="rId32"/>
    <p:sldId id="367" r:id="rId33"/>
    <p:sldId id="426" r:id="rId34"/>
    <p:sldId id="428" r:id="rId35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楷体" pitchFamily="49" charset="-122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楷体" pitchFamily="49" charset="-122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楷体" pitchFamily="49" charset="-122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楷体" pitchFamily="49" charset="-122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楷体" pitchFamily="49" charset="-122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楷体" pitchFamily="49" charset="-122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楷体" pitchFamily="49" charset="-122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楷体" pitchFamily="49" charset="-122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楷体" pitchFamily="49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0000"/>
    <a:srgbClr val="000000"/>
    <a:srgbClr val="00FFFF"/>
    <a:srgbClr val="000099"/>
    <a:srgbClr val="009900"/>
    <a:srgbClr val="FFFF00"/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 horzBarState="maximized">
    <p:restoredLeft sz="24830" autoAdjust="0"/>
    <p:restoredTop sz="94660" autoAdjust="0"/>
  </p:normalViewPr>
  <p:slideViewPr>
    <p:cSldViewPr>
      <p:cViewPr>
        <p:scale>
          <a:sx n="66" d="100"/>
          <a:sy n="66" d="100"/>
        </p:scale>
        <p:origin x="-2934" y="-11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7" name="Freeform 5"/>
              <p:cNvSpPr>
                <a:spLocks/>
              </p:cNvSpPr>
              <p:nvPr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charset="0"/>
                </a:endParaRPr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charset="0"/>
                </a:endParaRPr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charset="0"/>
                </a:endParaRPr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charset="0"/>
                </a:endParaRPr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charset="0"/>
                </a:endParaRPr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charset="0"/>
                </a:endParaRPr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charset="0"/>
                </a:endParaRPr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charset="0"/>
                </a:endParaRPr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charset="0"/>
                </a:endParaRPr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charset="0"/>
                </a:endParaRPr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charset="0"/>
                </a:endParaRPr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charset="0"/>
                </a:endParaRPr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charset="0"/>
                </a:endParaRPr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charset="0"/>
                </a:endParaRPr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charset="0"/>
                </a:endParaRPr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charset="0"/>
                </a:endParaRPr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charset="0"/>
                </a:endParaRPr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charset="0"/>
                </a:endParaRPr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charset="0"/>
                </a:endParaRPr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charset="0"/>
                </a:endParaRPr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charset="0"/>
                </a:endParaRPr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charset="0"/>
                </a:endParaRPr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charset="0"/>
                </a:endParaRPr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charset="0"/>
                </a:endParaRPr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charset="0"/>
                </a:endParaRPr>
              </a:p>
            </p:txBody>
          </p:sp>
          <p:grpSp>
            <p:nvGrpSpPr>
              <p:cNvPr id="32" name="Group 30"/>
              <p:cNvGrpSpPr>
                <a:grpSpLocks/>
              </p:cNvGrpSpPr>
              <p:nvPr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54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latin typeface="Arial" charset="0"/>
                  </a:endParaRPr>
                </a:p>
              </p:txBody>
            </p:sp>
            <p:sp>
              <p:nvSpPr>
                <p:cNvPr id="55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latin typeface="Arial" charset="0"/>
                  </a:endParaRPr>
                </a:p>
              </p:txBody>
            </p:sp>
            <p:sp>
              <p:nvSpPr>
                <p:cNvPr id="56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latin typeface="Arial" charset="0"/>
                  </a:endParaRPr>
                </a:p>
              </p:txBody>
            </p:sp>
            <p:sp>
              <p:nvSpPr>
                <p:cNvPr id="57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latin typeface="Arial" charset="0"/>
                  </a:endParaRPr>
                </a:p>
              </p:txBody>
            </p:sp>
            <p:sp>
              <p:nvSpPr>
                <p:cNvPr id="58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latin typeface="Arial" charset="0"/>
                  </a:endParaRPr>
                </a:p>
              </p:txBody>
            </p:sp>
            <p:sp>
              <p:nvSpPr>
                <p:cNvPr id="59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latin typeface="Arial" charset="0"/>
                  </a:endParaRPr>
                </a:p>
              </p:txBody>
            </p:sp>
            <p:sp>
              <p:nvSpPr>
                <p:cNvPr id="60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latin typeface="Arial" charset="0"/>
                  </a:endParaRPr>
                </a:p>
              </p:txBody>
            </p:sp>
            <p:sp>
              <p:nvSpPr>
                <p:cNvPr id="61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latin typeface="Arial" charset="0"/>
                  </a:endParaRPr>
                </a:p>
              </p:txBody>
            </p:sp>
            <p:sp>
              <p:nvSpPr>
                <p:cNvPr id="62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latin typeface="Arial" charset="0"/>
                  </a:endParaRPr>
                </a:p>
              </p:txBody>
            </p:sp>
            <p:sp>
              <p:nvSpPr>
                <p:cNvPr id="63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latin typeface="Arial" charset="0"/>
                  </a:endParaRPr>
                </a:p>
              </p:txBody>
            </p:sp>
            <p:sp>
              <p:nvSpPr>
                <p:cNvPr id="64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latin typeface="Arial" charset="0"/>
                  </a:endParaRPr>
                </a:p>
              </p:txBody>
            </p:sp>
            <p:sp>
              <p:nvSpPr>
                <p:cNvPr id="65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latin typeface="Arial" charset="0"/>
                  </a:endParaRPr>
                </a:p>
              </p:txBody>
            </p:sp>
            <p:sp>
              <p:nvSpPr>
                <p:cNvPr id="66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latin typeface="Arial" charset="0"/>
                  </a:endParaRPr>
                </a:p>
              </p:txBody>
            </p:sp>
            <p:sp>
              <p:nvSpPr>
                <p:cNvPr id="67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latin typeface="Arial" charset="0"/>
                  </a:endParaRPr>
                </a:p>
              </p:txBody>
            </p:sp>
            <p:sp>
              <p:nvSpPr>
                <p:cNvPr id="68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latin typeface="Arial" charset="0"/>
                  </a:endParaRPr>
                </a:p>
              </p:txBody>
            </p:sp>
          </p:grpSp>
          <p:grpSp>
            <p:nvGrpSpPr>
              <p:cNvPr id="33" name="Group 46"/>
              <p:cNvGrpSpPr>
                <a:grpSpLocks/>
              </p:cNvGrpSpPr>
              <p:nvPr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52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/>
                  <a:ahLst/>
                  <a:cxnLst>
                    <a:cxn ang="0">
                      <a:pos x="281" y="426"/>
                    </a:cxn>
                    <a:cxn ang="0">
                      <a:pos x="305" y="426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251" y="426"/>
                    </a:cxn>
                    <a:cxn ang="0">
                      <a:pos x="281" y="426"/>
                    </a:cxn>
                    <a:cxn ang="0">
                      <a:pos x="281" y="426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latin typeface="Arial" charset="0"/>
                  </a:endParaRPr>
                </a:p>
              </p:txBody>
            </p:sp>
            <p:sp>
              <p:nvSpPr>
                <p:cNvPr id="53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/>
                  <a:ahLst/>
                  <a:cxnLst>
                    <a:cxn ang="0">
                      <a:pos x="24" y="486"/>
                    </a:cxn>
                    <a:cxn ang="0">
                      <a:pos x="48" y="486"/>
                    </a:cxn>
                    <a:cxn ang="0">
                      <a:pos x="347" y="72"/>
                    </a:cxn>
                    <a:cxn ang="0">
                      <a:pos x="347" y="0"/>
                    </a:cxn>
                    <a:cxn ang="0">
                      <a:pos x="0" y="486"/>
                    </a:cxn>
                    <a:cxn ang="0">
                      <a:pos x="24" y="486"/>
                    </a:cxn>
                    <a:cxn ang="0">
                      <a:pos x="24" y="486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latin typeface="Arial" charset="0"/>
                  </a:endParaRPr>
                </a:p>
              </p:txBody>
            </p:sp>
          </p:grpSp>
          <p:grpSp>
            <p:nvGrpSpPr>
              <p:cNvPr id="34" name="Group 49"/>
              <p:cNvGrpSpPr>
                <a:grpSpLocks/>
              </p:cNvGrpSpPr>
              <p:nvPr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43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latin typeface="Arial" charset="0"/>
                  </a:endParaRPr>
                </a:p>
              </p:txBody>
            </p:sp>
            <p:sp>
              <p:nvSpPr>
                <p:cNvPr id="44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latin typeface="Arial" charset="0"/>
                  </a:endParaRPr>
                </a:p>
              </p:txBody>
            </p:sp>
            <p:sp>
              <p:nvSpPr>
                <p:cNvPr id="45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latin typeface="Arial" charset="0"/>
                  </a:endParaRPr>
                </a:p>
              </p:txBody>
            </p:sp>
            <p:sp>
              <p:nvSpPr>
                <p:cNvPr id="46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latin typeface="Arial" charset="0"/>
                  </a:endParaRPr>
                </a:p>
              </p:txBody>
            </p:sp>
            <p:sp>
              <p:nvSpPr>
                <p:cNvPr id="47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latin typeface="Arial" charset="0"/>
                  </a:endParaRPr>
                </a:p>
              </p:txBody>
            </p:sp>
            <p:sp>
              <p:nvSpPr>
                <p:cNvPr id="48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latin typeface="Arial" charset="0"/>
                  </a:endParaRPr>
                </a:p>
              </p:txBody>
            </p:sp>
            <p:sp>
              <p:nvSpPr>
                <p:cNvPr id="49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latin typeface="Arial" charset="0"/>
                  </a:endParaRPr>
                </a:p>
              </p:txBody>
            </p:sp>
            <p:sp>
              <p:nvSpPr>
                <p:cNvPr id="50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latin typeface="Arial" charset="0"/>
                  </a:endParaRPr>
                </a:p>
              </p:txBody>
            </p:sp>
            <p:sp>
              <p:nvSpPr>
                <p:cNvPr id="51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latin typeface="Arial" charset="0"/>
                  </a:endParaRPr>
                </a:p>
              </p:txBody>
            </p:sp>
          </p:grpSp>
          <p:sp>
            <p:nvSpPr>
              <p:cNvPr id="35" name="Freeform 59"/>
              <p:cNvSpPr>
                <a:spLocks/>
              </p:cNvSpPr>
              <p:nvPr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charset="0"/>
                </a:endParaRPr>
              </a:p>
            </p:txBody>
          </p:sp>
          <p:sp>
            <p:nvSpPr>
              <p:cNvPr id="36" name="Freeform 60"/>
              <p:cNvSpPr>
                <a:spLocks/>
              </p:cNvSpPr>
              <p:nvPr/>
            </p:nvSpPr>
            <p:spPr bwMode="hidden">
              <a:xfrm>
                <a:off x="0" y="1039"/>
                <a:ext cx="948" cy="1676"/>
              </a:xfrm>
              <a:custGeom>
                <a:avLst/>
                <a:gdLst/>
                <a:ahLst/>
                <a:cxnLst>
                  <a:cxn ang="0">
                    <a:pos x="930" y="0"/>
                  </a:cxn>
                  <a:cxn ang="0">
                    <a:pos x="906" y="0"/>
                  </a:cxn>
                  <a:cxn ang="0">
                    <a:pos x="0" y="1593"/>
                  </a:cxn>
                  <a:cxn ang="0">
                    <a:pos x="0" y="1676"/>
                  </a:cxn>
                  <a:cxn ang="0">
                    <a:pos x="948" y="5"/>
                  </a:cxn>
                  <a:cxn ang="0">
                    <a:pos x="930" y="0"/>
                  </a:cxn>
                  <a:cxn ang="0">
                    <a:pos x="930" y="0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charset="0"/>
                </a:endParaRPr>
              </a:p>
            </p:txBody>
          </p:sp>
          <p:sp>
            <p:nvSpPr>
              <p:cNvPr id="37" name="Freeform 61"/>
              <p:cNvSpPr>
                <a:spLocks/>
              </p:cNvSpPr>
              <p:nvPr/>
            </p:nvSpPr>
            <p:spPr bwMode="hidden">
              <a:xfrm>
                <a:off x="0" y="1039"/>
                <a:ext cx="629" cy="937"/>
              </a:xfrm>
              <a:custGeom>
                <a:avLst/>
                <a:gdLst/>
                <a:ahLst/>
                <a:cxnLst>
                  <a:cxn ang="0">
                    <a:pos x="606" y="0"/>
                  </a:cxn>
                  <a:cxn ang="0">
                    <a:pos x="582" y="0"/>
                  </a:cxn>
                  <a:cxn ang="0">
                    <a:pos x="0" y="871"/>
                  </a:cxn>
                  <a:cxn ang="0">
                    <a:pos x="0" y="937"/>
                  </a:cxn>
                  <a:cxn ang="0">
                    <a:pos x="629" y="4"/>
                  </a:cxn>
                  <a:cxn ang="0">
                    <a:pos x="606" y="0"/>
                  </a:cxn>
                  <a:cxn ang="0">
                    <a:pos x="606" y="0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charset="0"/>
                </a:endParaRPr>
              </a:p>
            </p:txBody>
          </p:sp>
          <p:sp>
            <p:nvSpPr>
              <p:cNvPr id="38" name="Freeform 62"/>
              <p:cNvSpPr>
                <a:spLocks/>
              </p:cNvSpPr>
              <p:nvPr/>
            </p:nvSpPr>
            <p:spPr bwMode="hidden">
              <a:xfrm>
                <a:off x="0" y="1039"/>
                <a:ext cx="305" cy="427"/>
              </a:xfrm>
              <a:custGeom>
                <a:avLst/>
                <a:gdLst/>
                <a:ahLst/>
                <a:cxnLst>
                  <a:cxn ang="0">
                    <a:pos x="282" y="0"/>
                  </a:cxn>
                  <a:cxn ang="0">
                    <a:pos x="252" y="0"/>
                  </a:cxn>
                  <a:cxn ang="0">
                    <a:pos x="0" y="361"/>
                  </a:cxn>
                  <a:cxn ang="0">
                    <a:pos x="0" y="427"/>
                  </a:cxn>
                  <a:cxn ang="0">
                    <a:pos x="305" y="5"/>
                  </a:cxn>
                  <a:cxn ang="0">
                    <a:pos x="282" y="0"/>
                  </a:cxn>
                  <a:cxn ang="0">
                    <a:pos x="282" y="0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charset="0"/>
                </a:endParaRPr>
              </a:p>
            </p:txBody>
          </p:sp>
          <p:sp>
            <p:nvSpPr>
              <p:cNvPr id="39" name="Freeform 63"/>
              <p:cNvSpPr>
                <a:spLocks/>
              </p:cNvSpPr>
              <p:nvPr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charset="0"/>
                </a:endParaRPr>
              </a:p>
            </p:txBody>
          </p:sp>
          <p:sp>
            <p:nvSpPr>
              <p:cNvPr id="40" name="Freeform 64"/>
              <p:cNvSpPr>
                <a:spLocks/>
              </p:cNvSpPr>
              <p:nvPr/>
            </p:nvSpPr>
            <p:spPr bwMode="hidden">
              <a:xfrm>
                <a:off x="4770" y="1039"/>
                <a:ext cx="988" cy="173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7"/>
                  </a:cxn>
                  <a:cxn ang="0">
                    <a:pos x="988" y="1730"/>
                  </a:cxn>
                  <a:cxn ang="0">
                    <a:pos x="988" y="1653"/>
                  </a:cxn>
                  <a:cxn ang="0">
                    <a:pos x="40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charset="0"/>
                </a:endParaRPr>
              </a:p>
            </p:txBody>
          </p:sp>
          <p:sp>
            <p:nvSpPr>
              <p:cNvPr id="41" name="Freeform 65"/>
              <p:cNvSpPr>
                <a:spLocks/>
              </p:cNvSpPr>
              <p:nvPr/>
            </p:nvSpPr>
            <p:spPr bwMode="hidden">
              <a:xfrm>
                <a:off x="5088" y="1039"/>
                <a:ext cx="670" cy="99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4"/>
                  </a:cxn>
                  <a:cxn ang="0">
                    <a:pos x="670" y="997"/>
                  </a:cxn>
                  <a:cxn ang="0">
                    <a:pos x="670" y="92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charset="0"/>
                </a:endParaRPr>
              </a:p>
            </p:txBody>
          </p:sp>
          <p:sp>
            <p:nvSpPr>
              <p:cNvPr id="42" name="Freeform 66"/>
              <p:cNvSpPr>
                <a:spLocks/>
              </p:cNvSpPr>
              <p:nvPr/>
            </p:nvSpPr>
            <p:spPr bwMode="hidden">
              <a:xfrm>
                <a:off x="5412" y="1039"/>
                <a:ext cx="346" cy="48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7"/>
                  </a:cxn>
                  <a:cxn ang="0">
                    <a:pos x="346" y="487"/>
                  </a:cxn>
                  <a:cxn ang="0">
                    <a:pos x="346" y="41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charset="0"/>
                </a:endParaRPr>
              </a:p>
            </p:txBody>
          </p:sp>
        </p:grpSp>
      </p:grpSp>
      <p:sp>
        <p:nvSpPr>
          <p:cNvPr id="139331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455613" y="1920875"/>
            <a:ext cx="8226425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39332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ABFD3-4F3F-4089-B2B4-DC619ABFCD7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1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21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21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87363-491E-4814-88B4-4FFFDAF9E7E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6225" y="273050"/>
            <a:ext cx="2055813" cy="58229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5613" y="273050"/>
            <a:ext cx="6018212" cy="58229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1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21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21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2D5E8-D220-4CDC-A9BA-F616746FBCA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charset="0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</p:grpSp>
      <p:sp>
        <p:nvSpPr>
          <p:cNvPr id="36045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6046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DEB62-2575-47E7-AB31-2735A937EFC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6B4BF-3F71-435D-8739-AF89AE2B694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B2977-A825-4DD9-8B0F-29F22FF3ADA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40626-B3D2-462F-AD8C-50350635823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4E954-25D7-4E9A-8666-3648A0AEF61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BA4BE-DED1-47E0-A4B6-46CC691536D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69CC6-B7CE-4FD1-926B-12D1911F56D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5BF9F8-FC68-4796-A767-E6CD6FCB282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1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21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21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FD1E2-12BD-4662-BDB7-4F8E765FF37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D7730-E7E0-4F17-BFE7-CE96F97186D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BDDEF-12B4-4A5C-ACF3-FE69FAC4440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89D63-2445-4454-9A95-78447E282A7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3C1F7-958C-4302-8D33-653D9AD6BE8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</p:grpSp>
      <p:sp>
        <p:nvSpPr>
          <p:cNvPr id="404490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04491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4CF38-0C3A-4ACB-A3EF-A777D1A271D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8BF16-9725-45F8-9BF9-9B462A2D352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C8B9E-D6C5-4728-B02F-00DB154CAD3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F41C1-6E23-474C-AAB6-A9B3E07CD95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09ACC-6386-4B3C-A095-307F6C54894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51467-E7C8-4AE3-AEAE-81BDDE01CA9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21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21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21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92A5B-E500-461E-94C6-BCC1C0FC320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0C503-A7B1-437E-AE9E-03DF549469D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C0355-0A14-400F-BAA5-5699FEC6E06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11E82-AC83-414F-8708-240F9168386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23A73-55D2-4E75-AF18-F9932C94EB2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CD938-D5CC-4BD4-B6BD-68BAA38915A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228600" y="990600"/>
            <a:ext cx="8610600" cy="0"/>
          </a:xfrm>
          <a:prstGeom prst="line">
            <a:avLst/>
          </a:prstGeom>
          <a:noFill/>
          <a:ln w="666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latin typeface="Arial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228600" y="1447800"/>
            <a:ext cx="2286000" cy="2514600"/>
            <a:chOff x="144" y="912"/>
            <a:chExt cx="1440" cy="1584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960" y="912"/>
              <a:ext cx="52" cy="97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844" y="912"/>
              <a:ext cx="52" cy="86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727" y="912"/>
              <a:ext cx="52" cy="73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610" y="912"/>
              <a:ext cx="52" cy="612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494" y="912"/>
              <a:ext cx="52" cy="49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377" y="912"/>
              <a:ext cx="52" cy="36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260" y="912"/>
              <a:ext cx="52" cy="24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13" name="Rectangle 16"/>
            <p:cNvSpPr>
              <a:spLocks noChangeArrowheads="1"/>
            </p:cNvSpPr>
            <p:nvPr/>
          </p:nvSpPr>
          <p:spPr bwMode="auto">
            <a:xfrm>
              <a:off x="144" y="912"/>
              <a:ext cx="52" cy="12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1077" y="912"/>
              <a:ext cx="49" cy="109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15" name="Rectangle 18"/>
            <p:cNvSpPr>
              <a:spLocks noChangeArrowheads="1"/>
            </p:cNvSpPr>
            <p:nvPr/>
          </p:nvSpPr>
          <p:spPr bwMode="auto">
            <a:xfrm>
              <a:off x="1191" y="912"/>
              <a:ext cx="49" cy="122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16" name="Rectangle 19"/>
            <p:cNvSpPr>
              <a:spLocks noChangeArrowheads="1"/>
            </p:cNvSpPr>
            <p:nvPr/>
          </p:nvSpPr>
          <p:spPr bwMode="auto">
            <a:xfrm>
              <a:off x="1304" y="912"/>
              <a:ext cx="49" cy="134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17" name="Rectangle 20"/>
            <p:cNvSpPr>
              <a:spLocks noChangeArrowheads="1"/>
            </p:cNvSpPr>
            <p:nvPr/>
          </p:nvSpPr>
          <p:spPr bwMode="auto">
            <a:xfrm>
              <a:off x="1418" y="912"/>
              <a:ext cx="52" cy="146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18" name="Rectangle 21"/>
            <p:cNvSpPr>
              <a:spLocks noChangeArrowheads="1"/>
            </p:cNvSpPr>
            <p:nvPr/>
          </p:nvSpPr>
          <p:spPr bwMode="auto">
            <a:xfrm>
              <a:off x="1535" y="912"/>
              <a:ext cx="49" cy="158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</p:grpSp>
      <p:sp>
        <p:nvSpPr>
          <p:cNvPr id="19" name="Line 22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latin typeface="Arial" charset="0"/>
            </a:endParaRPr>
          </a:p>
        </p:txBody>
      </p:sp>
      <p:sp>
        <p:nvSpPr>
          <p:cNvPr id="409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1371600"/>
            <a:ext cx="5867400" cy="2286000"/>
          </a:xfrm>
        </p:spPr>
        <p:txBody>
          <a:bodyPr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09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5791200" cy="14478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 b="1"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2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9028E-08E5-43DB-94D9-D6DF2137EB8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3F660-15FA-4A9A-9D12-62737E59904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782AE-F8DB-4A37-814D-7BC403ED36F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6764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09725-BFCB-4A60-8FC4-74787B5DD1A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D6095-955C-47BD-BCDA-222B5445105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9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21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21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21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EADBC-F279-45C4-80F4-B8CDCD9E899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3A76B-AC3D-4927-B67B-19698D725AE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56ED7-FAAC-4521-A31C-5123F375D03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0B2A1-6127-4AF7-BA93-EA4F60200E6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B5B0D1-7E9F-400A-BE5D-8A32B6ABA5F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3A4EA-03E0-4390-81B5-7DB66E8D1FA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934200" y="457200"/>
            <a:ext cx="1752600" cy="56388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676400" y="457200"/>
            <a:ext cx="5105400" cy="56388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B0BC7-1CF1-44FD-B8F6-C73E24D69BD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21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21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21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73E10-C1D4-4753-8A6C-11950CEF6CE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21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21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21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7D89F-7300-44C0-8E47-14F72BF1FAF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21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21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5E913-7E38-445E-BC3C-FD088CA2A0C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21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21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21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0C795-E9F7-4AA3-82A3-9BD9CC4936E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21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21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21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CED76-AE66-4331-B5BB-2287C5BE22B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2A2A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050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138243" name="Freeform 2051"/>
            <p:cNvSpPr>
              <a:spLocks/>
            </p:cNvSpPr>
            <p:nvPr userDrawn="1"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grpSp>
          <p:nvGrpSpPr>
            <p:cNvPr id="3081" name="Group 2052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138245" name="Freeform 2053"/>
              <p:cNvSpPr>
                <a:spLocks/>
              </p:cNvSpPr>
              <p:nvPr userDrawn="1"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charset="0"/>
                </a:endParaRPr>
              </a:p>
            </p:txBody>
          </p:sp>
          <p:sp>
            <p:nvSpPr>
              <p:cNvPr id="138246" name="Freeform 2054"/>
              <p:cNvSpPr>
                <a:spLocks/>
              </p:cNvSpPr>
              <p:nvPr userDrawn="1"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charset="0"/>
                </a:endParaRPr>
              </a:p>
            </p:txBody>
          </p:sp>
          <p:sp>
            <p:nvSpPr>
              <p:cNvPr id="138247" name="Freeform 2055"/>
              <p:cNvSpPr>
                <a:spLocks/>
              </p:cNvSpPr>
              <p:nvPr userDrawn="1"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charset="0"/>
                </a:endParaRPr>
              </a:p>
            </p:txBody>
          </p:sp>
          <p:sp>
            <p:nvSpPr>
              <p:cNvPr id="138248" name="Freeform 2056"/>
              <p:cNvSpPr>
                <a:spLocks/>
              </p:cNvSpPr>
              <p:nvPr userDrawn="1"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charset="0"/>
                </a:endParaRPr>
              </a:p>
            </p:txBody>
          </p:sp>
          <p:sp>
            <p:nvSpPr>
              <p:cNvPr id="138249" name="Freeform 2057"/>
              <p:cNvSpPr>
                <a:spLocks/>
              </p:cNvSpPr>
              <p:nvPr userDrawn="1"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charset="0"/>
                </a:endParaRPr>
              </a:p>
            </p:txBody>
          </p:sp>
          <p:sp>
            <p:nvSpPr>
              <p:cNvPr id="138250" name="Freeform 2058"/>
              <p:cNvSpPr>
                <a:spLocks/>
              </p:cNvSpPr>
              <p:nvPr userDrawn="1"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charset="0"/>
                </a:endParaRPr>
              </a:p>
            </p:txBody>
          </p:sp>
          <p:sp>
            <p:nvSpPr>
              <p:cNvPr id="138251" name="Freeform 2059"/>
              <p:cNvSpPr>
                <a:spLocks/>
              </p:cNvSpPr>
              <p:nvPr userDrawn="1"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charset="0"/>
                </a:endParaRPr>
              </a:p>
            </p:txBody>
          </p:sp>
          <p:sp>
            <p:nvSpPr>
              <p:cNvPr id="138252" name="Freeform 2060"/>
              <p:cNvSpPr>
                <a:spLocks/>
              </p:cNvSpPr>
              <p:nvPr userDrawn="1"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charset="0"/>
                </a:endParaRPr>
              </a:p>
            </p:txBody>
          </p:sp>
          <p:sp>
            <p:nvSpPr>
              <p:cNvPr id="138253" name="Freeform 2061"/>
              <p:cNvSpPr>
                <a:spLocks/>
              </p:cNvSpPr>
              <p:nvPr userDrawn="1"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charset="0"/>
                </a:endParaRPr>
              </a:p>
            </p:txBody>
          </p:sp>
          <p:sp>
            <p:nvSpPr>
              <p:cNvPr id="138254" name="Freeform 2062"/>
              <p:cNvSpPr>
                <a:spLocks/>
              </p:cNvSpPr>
              <p:nvPr userDrawn="1"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charset="0"/>
                </a:endParaRPr>
              </a:p>
            </p:txBody>
          </p:sp>
          <p:sp>
            <p:nvSpPr>
              <p:cNvPr id="138255" name="Freeform 2063"/>
              <p:cNvSpPr>
                <a:spLocks/>
              </p:cNvSpPr>
              <p:nvPr userDrawn="1"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charset="0"/>
                </a:endParaRPr>
              </a:p>
            </p:txBody>
          </p:sp>
          <p:sp>
            <p:nvSpPr>
              <p:cNvPr id="138256" name="Freeform 2064"/>
              <p:cNvSpPr>
                <a:spLocks/>
              </p:cNvSpPr>
              <p:nvPr userDrawn="1"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charset="0"/>
                </a:endParaRPr>
              </a:p>
            </p:txBody>
          </p:sp>
          <p:sp>
            <p:nvSpPr>
              <p:cNvPr id="138257" name="Freeform 2065"/>
              <p:cNvSpPr>
                <a:spLocks/>
              </p:cNvSpPr>
              <p:nvPr userDrawn="1"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charset="0"/>
                </a:endParaRPr>
              </a:p>
            </p:txBody>
          </p:sp>
          <p:sp>
            <p:nvSpPr>
              <p:cNvPr id="138258" name="Freeform 2066"/>
              <p:cNvSpPr>
                <a:spLocks/>
              </p:cNvSpPr>
              <p:nvPr userDrawn="1"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charset="0"/>
                </a:endParaRPr>
              </a:p>
            </p:txBody>
          </p:sp>
          <p:sp>
            <p:nvSpPr>
              <p:cNvPr id="138259" name="Freeform 2067"/>
              <p:cNvSpPr>
                <a:spLocks/>
              </p:cNvSpPr>
              <p:nvPr userDrawn="1"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charset="0"/>
                </a:endParaRPr>
              </a:p>
            </p:txBody>
          </p:sp>
          <p:sp>
            <p:nvSpPr>
              <p:cNvPr id="138260" name="Freeform 2068"/>
              <p:cNvSpPr>
                <a:spLocks/>
              </p:cNvSpPr>
              <p:nvPr userDrawn="1"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charset="0"/>
                </a:endParaRPr>
              </a:p>
            </p:txBody>
          </p:sp>
          <p:sp>
            <p:nvSpPr>
              <p:cNvPr id="138261" name="Freeform 2069"/>
              <p:cNvSpPr>
                <a:spLocks/>
              </p:cNvSpPr>
              <p:nvPr userDrawn="1"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charset="0"/>
                </a:endParaRPr>
              </a:p>
            </p:txBody>
          </p:sp>
          <p:sp>
            <p:nvSpPr>
              <p:cNvPr id="138262" name="Freeform 2070"/>
              <p:cNvSpPr>
                <a:spLocks/>
              </p:cNvSpPr>
              <p:nvPr userDrawn="1"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charset="0"/>
                </a:endParaRPr>
              </a:p>
            </p:txBody>
          </p:sp>
          <p:sp>
            <p:nvSpPr>
              <p:cNvPr id="138263" name="Freeform 2071"/>
              <p:cNvSpPr>
                <a:spLocks/>
              </p:cNvSpPr>
              <p:nvPr userDrawn="1"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charset="0"/>
                </a:endParaRPr>
              </a:p>
            </p:txBody>
          </p:sp>
          <p:sp>
            <p:nvSpPr>
              <p:cNvPr id="138264" name="Freeform 2072"/>
              <p:cNvSpPr>
                <a:spLocks/>
              </p:cNvSpPr>
              <p:nvPr userDrawn="1"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charset="0"/>
                </a:endParaRPr>
              </a:p>
            </p:txBody>
          </p:sp>
          <p:sp>
            <p:nvSpPr>
              <p:cNvPr id="138265" name="Freeform 2073"/>
              <p:cNvSpPr>
                <a:spLocks/>
              </p:cNvSpPr>
              <p:nvPr userDrawn="1"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charset="0"/>
                </a:endParaRPr>
              </a:p>
            </p:txBody>
          </p:sp>
          <p:sp>
            <p:nvSpPr>
              <p:cNvPr id="138266" name="Freeform 2074"/>
              <p:cNvSpPr>
                <a:spLocks/>
              </p:cNvSpPr>
              <p:nvPr userDrawn="1"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charset="0"/>
                </a:endParaRPr>
              </a:p>
            </p:txBody>
          </p:sp>
          <p:sp>
            <p:nvSpPr>
              <p:cNvPr id="138267" name="Freeform 2075"/>
              <p:cNvSpPr>
                <a:spLocks/>
              </p:cNvSpPr>
              <p:nvPr userDrawn="1"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charset="0"/>
                </a:endParaRPr>
              </a:p>
            </p:txBody>
          </p:sp>
          <p:sp>
            <p:nvSpPr>
              <p:cNvPr id="138268" name="Freeform 2076"/>
              <p:cNvSpPr>
                <a:spLocks/>
              </p:cNvSpPr>
              <p:nvPr userDrawn="1"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charset="0"/>
                </a:endParaRPr>
              </a:p>
            </p:txBody>
          </p:sp>
          <p:sp>
            <p:nvSpPr>
              <p:cNvPr id="138269" name="Freeform 2077"/>
              <p:cNvSpPr>
                <a:spLocks/>
              </p:cNvSpPr>
              <p:nvPr userDrawn="1"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charset="0"/>
                </a:endParaRPr>
              </a:p>
            </p:txBody>
          </p:sp>
          <p:grpSp>
            <p:nvGrpSpPr>
              <p:cNvPr id="3107" name="Group 2078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138271" name="Freeform 2079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latin typeface="Arial" charset="0"/>
                  </a:endParaRPr>
                </a:p>
              </p:txBody>
            </p:sp>
            <p:sp>
              <p:nvSpPr>
                <p:cNvPr id="138272" name="Freeform 2080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latin typeface="Arial" charset="0"/>
                  </a:endParaRPr>
                </a:p>
              </p:txBody>
            </p:sp>
            <p:sp>
              <p:nvSpPr>
                <p:cNvPr id="138273" name="Freeform 2081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latin typeface="Arial" charset="0"/>
                  </a:endParaRPr>
                </a:p>
              </p:txBody>
            </p:sp>
            <p:sp>
              <p:nvSpPr>
                <p:cNvPr id="138274" name="Freeform 2082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latin typeface="Arial" charset="0"/>
                  </a:endParaRPr>
                </a:p>
              </p:txBody>
            </p:sp>
            <p:sp>
              <p:nvSpPr>
                <p:cNvPr id="138275" name="Freeform 2083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latin typeface="Arial" charset="0"/>
                  </a:endParaRPr>
                </a:p>
              </p:txBody>
            </p:sp>
            <p:sp>
              <p:nvSpPr>
                <p:cNvPr id="138276" name="Freeform 2084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latin typeface="Arial" charset="0"/>
                  </a:endParaRPr>
                </a:p>
              </p:txBody>
            </p:sp>
            <p:sp>
              <p:nvSpPr>
                <p:cNvPr id="138277" name="Freeform 2085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latin typeface="Arial" charset="0"/>
                  </a:endParaRPr>
                </a:p>
              </p:txBody>
            </p:sp>
            <p:sp>
              <p:nvSpPr>
                <p:cNvPr id="138278" name="Freeform 2086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latin typeface="Arial" charset="0"/>
                  </a:endParaRPr>
                </a:p>
              </p:txBody>
            </p:sp>
            <p:sp>
              <p:nvSpPr>
                <p:cNvPr id="138279" name="Freeform 2087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latin typeface="Arial" charset="0"/>
                  </a:endParaRPr>
                </a:p>
              </p:txBody>
            </p:sp>
            <p:sp>
              <p:nvSpPr>
                <p:cNvPr id="138280" name="Freeform 2088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latin typeface="Arial" charset="0"/>
                  </a:endParaRPr>
                </a:p>
              </p:txBody>
            </p:sp>
            <p:sp>
              <p:nvSpPr>
                <p:cNvPr id="138281" name="Freeform 2089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latin typeface="Arial" charset="0"/>
                  </a:endParaRPr>
                </a:p>
              </p:txBody>
            </p:sp>
            <p:sp>
              <p:nvSpPr>
                <p:cNvPr id="138282" name="Freeform 2090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latin typeface="Arial" charset="0"/>
                  </a:endParaRPr>
                </a:p>
              </p:txBody>
            </p:sp>
            <p:sp>
              <p:nvSpPr>
                <p:cNvPr id="138283" name="Freeform 2091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latin typeface="Arial" charset="0"/>
                  </a:endParaRPr>
                </a:p>
              </p:txBody>
            </p:sp>
            <p:sp>
              <p:nvSpPr>
                <p:cNvPr id="138284" name="Freeform 2092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latin typeface="Arial" charset="0"/>
                  </a:endParaRPr>
                </a:p>
              </p:txBody>
            </p:sp>
            <p:sp>
              <p:nvSpPr>
                <p:cNvPr id="138285" name="Freeform 2093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latin typeface="Arial" charset="0"/>
                  </a:endParaRPr>
                </a:p>
              </p:txBody>
            </p:sp>
          </p:grpSp>
          <p:grpSp>
            <p:nvGrpSpPr>
              <p:cNvPr id="3108" name="Group 2094"/>
              <p:cNvGrpSpPr>
                <a:grpSpLocks/>
              </p:cNvGrpSpPr>
              <p:nvPr userDrawn="1"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138287" name="Freeform 2095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/>
                  <a:ahLst/>
                  <a:cxnLst>
                    <a:cxn ang="0">
                      <a:pos x="281" y="426"/>
                    </a:cxn>
                    <a:cxn ang="0">
                      <a:pos x="305" y="426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251" y="426"/>
                    </a:cxn>
                    <a:cxn ang="0">
                      <a:pos x="281" y="426"/>
                    </a:cxn>
                    <a:cxn ang="0">
                      <a:pos x="281" y="426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latin typeface="Arial" charset="0"/>
                  </a:endParaRPr>
                </a:p>
              </p:txBody>
            </p:sp>
            <p:sp>
              <p:nvSpPr>
                <p:cNvPr id="138288" name="Freeform 2096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/>
                  <a:ahLst/>
                  <a:cxnLst>
                    <a:cxn ang="0">
                      <a:pos x="24" y="486"/>
                    </a:cxn>
                    <a:cxn ang="0">
                      <a:pos x="48" y="486"/>
                    </a:cxn>
                    <a:cxn ang="0">
                      <a:pos x="347" y="72"/>
                    </a:cxn>
                    <a:cxn ang="0">
                      <a:pos x="347" y="0"/>
                    </a:cxn>
                    <a:cxn ang="0">
                      <a:pos x="0" y="486"/>
                    </a:cxn>
                    <a:cxn ang="0">
                      <a:pos x="24" y="486"/>
                    </a:cxn>
                    <a:cxn ang="0">
                      <a:pos x="24" y="486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latin typeface="Arial" charset="0"/>
                  </a:endParaRPr>
                </a:p>
              </p:txBody>
            </p:sp>
          </p:grpSp>
          <p:grpSp>
            <p:nvGrpSpPr>
              <p:cNvPr id="3109" name="Group 2097"/>
              <p:cNvGrpSpPr>
                <a:grpSpLocks/>
              </p:cNvGrpSpPr>
              <p:nvPr userDrawn="1"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138290" name="Freeform 2098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latin typeface="Arial" charset="0"/>
                  </a:endParaRPr>
                </a:p>
              </p:txBody>
            </p:sp>
            <p:sp>
              <p:nvSpPr>
                <p:cNvPr id="138291" name="Freeform 2099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latin typeface="Arial" charset="0"/>
                  </a:endParaRPr>
                </a:p>
              </p:txBody>
            </p:sp>
            <p:sp>
              <p:nvSpPr>
                <p:cNvPr id="138292" name="Freeform 2100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latin typeface="Arial" charset="0"/>
                  </a:endParaRPr>
                </a:p>
              </p:txBody>
            </p:sp>
            <p:sp>
              <p:nvSpPr>
                <p:cNvPr id="138293" name="Freeform 2101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latin typeface="Arial" charset="0"/>
                  </a:endParaRPr>
                </a:p>
              </p:txBody>
            </p:sp>
            <p:sp>
              <p:nvSpPr>
                <p:cNvPr id="138294" name="Freeform 2102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latin typeface="Arial" charset="0"/>
                  </a:endParaRPr>
                </a:p>
              </p:txBody>
            </p:sp>
            <p:sp>
              <p:nvSpPr>
                <p:cNvPr id="138295" name="Freeform 2103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latin typeface="Arial" charset="0"/>
                  </a:endParaRPr>
                </a:p>
              </p:txBody>
            </p:sp>
            <p:sp>
              <p:nvSpPr>
                <p:cNvPr id="138296" name="Freeform 2104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latin typeface="Arial" charset="0"/>
                  </a:endParaRPr>
                </a:p>
              </p:txBody>
            </p:sp>
            <p:sp>
              <p:nvSpPr>
                <p:cNvPr id="138297" name="Freeform 2105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latin typeface="Arial" charset="0"/>
                  </a:endParaRPr>
                </a:p>
              </p:txBody>
            </p:sp>
            <p:sp>
              <p:nvSpPr>
                <p:cNvPr id="138298" name="Freeform 2106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latin typeface="Arial" charset="0"/>
                  </a:endParaRPr>
                </a:p>
              </p:txBody>
            </p:sp>
          </p:grpSp>
          <p:sp>
            <p:nvSpPr>
              <p:cNvPr id="138299" name="Freeform 2107"/>
              <p:cNvSpPr>
                <a:spLocks/>
              </p:cNvSpPr>
              <p:nvPr userDrawn="1"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charset="0"/>
                </a:endParaRPr>
              </a:p>
            </p:txBody>
          </p:sp>
          <p:sp>
            <p:nvSpPr>
              <p:cNvPr id="138300" name="Freeform 2108"/>
              <p:cNvSpPr>
                <a:spLocks/>
              </p:cNvSpPr>
              <p:nvPr userDrawn="1"/>
            </p:nvSpPr>
            <p:spPr bwMode="hidden">
              <a:xfrm>
                <a:off x="0" y="1039"/>
                <a:ext cx="948" cy="1676"/>
              </a:xfrm>
              <a:custGeom>
                <a:avLst/>
                <a:gdLst/>
                <a:ahLst/>
                <a:cxnLst>
                  <a:cxn ang="0">
                    <a:pos x="930" y="0"/>
                  </a:cxn>
                  <a:cxn ang="0">
                    <a:pos x="906" y="0"/>
                  </a:cxn>
                  <a:cxn ang="0">
                    <a:pos x="0" y="1593"/>
                  </a:cxn>
                  <a:cxn ang="0">
                    <a:pos x="0" y="1676"/>
                  </a:cxn>
                  <a:cxn ang="0">
                    <a:pos x="948" y="5"/>
                  </a:cxn>
                  <a:cxn ang="0">
                    <a:pos x="930" y="0"/>
                  </a:cxn>
                  <a:cxn ang="0">
                    <a:pos x="930" y="0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charset="0"/>
                </a:endParaRPr>
              </a:p>
            </p:txBody>
          </p:sp>
          <p:sp>
            <p:nvSpPr>
              <p:cNvPr id="138301" name="Freeform 2109"/>
              <p:cNvSpPr>
                <a:spLocks/>
              </p:cNvSpPr>
              <p:nvPr userDrawn="1"/>
            </p:nvSpPr>
            <p:spPr bwMode="hidden">
              <a:xfrm>
                <a:off x="0" y="1039"/>
                <a:ext cx="629" cy="937"/>
              </a:xfrm>
              <a:custGeom>
                <a:avLst/>
                <a:gdLst/>
                <a:ahLst/>
                <a:cxnLst>
                  <a:cxn ang="0">
                    <a:pos x="606" y="0"/>
                  </a:cxn>
                  <a:cxn ang="0">
                    <a:pos x="582" y="0"/>
                  </a:cxn>
                  <a:cxn ang="0">
                    <a:pos x="0" y="871"/>
                  </a:cxn>
                  <a:cxn ang="0">
                    <a:pos x="0" y="937"/>
                  </a:cxn>
                  <a:cxn ang="0">
                    <a:pos x="629" y="4"/>
                  </a:cxn>
                  <a:cxn ang="0">
                    <a:pos x="606" y="0"/>
                  </a:cxn>
                  <a:cxn ang="0">
                    <a:pos x="606" y="0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charset="0"/>
                </a:endParaRPr>
              </a:p>
            </p:txBody>
          </p:sp>
          <p:sp>
            <p:nvSpPr>
              <p:cNvPr id="138302" name="Freeform 2110"/>
              <p:cNvSpPr>
                <a:spLocks/>
              </p:cNvSpPr>
              <p:nvPr userDrawn="1"/>
            </p:nvSpPr>
            <p:spPr bwMode="hidden">
              <a:xfrm>
                <a:off x="0" y="1039"/>
                <a:ext cx="305" cy="427"/>
              </a:xfrm>
              <a:custGeom>
                <a:avLst/>
                <a:gdLst/>
                <a:ahLst/>
                <a:cxnLst>
                  <a:cxn ang="0">
                    <a:pos x="282" y="0"/>
                  </a:cxn>
                  <a:cxn ang="0">
                    <a:pos x="252" y="0"/>
                  </a:cxn>
                  <a:cxn ang="0">
                    <a:pos x="0" y="361"/>
                  </a:cxn>
                  <a:cxn ang="0">
                    <a:pos x="0" y="427"/>
                  </a:cxn>
                  <a:cxn ang="0">
                    <a:pos x="305" y="5"/>
                  </a:cxn>
                  <a:cxn ang="0">
                    <a:pos x="282" y="0"/>
                  </a:cxn>
                  <a:cxn ang="0">
                    <a:pos x="282" y="0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charset="0"/>
                </a:endParaRPr>
              </a:p>
            </p:txBody>
          </p:sp>
          <p:sp>
            <p:nvSpPr>
              <p:cNvPr id="138303" name="Freeform 2111"/>
              <p:cNvSpPr>
                <a:spLocks/>
              </p:cNvSpPr>
              <p:nvPr userDrawn="1"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charset="0"/>
                </a:endParaRPr>
              </a:p>
            </p:txBody>
          </p:sp>
          <p:sp>
            <p:nvSpPr>
              <p:cNvPr id="138304" name="Freeform 2112"/>
              <p:cNvSpPr>
                <a:spLocks/>
              </p:cNvSpPr>
              <p:nvPr userDrawn="1"/>
            </p:nvSpPr>
            <p:spPr bwMode="hidden">
              <a:xfrm>
                <a:off x="4770" y="1039"/>
                <a:ext cx="988" cy="173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7"/>
                  </a:cxn>
                  <a:cxn ang="0">
                    <a:pos x="988" y="1730"/>
                  </a:cxn>
                  <a:cxn ang="0">
                    <a:pos x="988" y="1653"/>
                  </a:cxn>
                  <a:cxn ang="0">
                    <a:pos x="40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charset="0"/>
                </a:endParaRPr>
              </a:p>
            </p:txBody>
          </p:sp>
          <p:sp>
            <p:nvSpPr>
              <p:cNvPr id="138305" name="Freeform 2113"/>
              <p:cNvSpPr>
                <a:spLocks/>
              </p:cNvSpPr>
              <p:nvPr userDrawn="1"/>
            </p:nvSpPr>
            <p:spPr bwMode="hidden">
              <a:xfrm>
                <a:off x="5088" y="1039"/>
                <a:ext cx="670" cy="99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4"/>
                  </a:cxn>
                  <a:cxn ang="0">
                    <a:pos x="670" y="997"/>
                  </a:cxn>
                  <a:cxn ang="0">
                    <a:pos x="670" y="92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charset="0"/>
                </a:endParaRPr>
              </a:p>
            </p:txBody>
          </p:sp>
          <p:sp>
            <p:nvSpPr>
              <p:cNvPr id="138306" name="Freeform 2114"/>
              <p:cNvSpPr>
                <a:spLocks/>
              </p:cNvSpPr>
              <p:nvPr userDrawn="1"/>
            </p:nvSpPr>
            <p:spPr bwMode="hidden">
              <a:xfrm>
                <a:off x="5412" y="1039"/>
                <a:ext cx="346" cy="48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7"/>
                  </a:cxn>
                  <a:cxn ang="0">
                    <a:pos x="346" y="487"/>
                  </a:cxn>
                  <a:cxn ang="0">
                    <a:pos x="346" y="41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charset="0"/>
                </a:endParaRPr>
              </a:p>
            </p:txBody>
          </p:sp>
        </p:grpSp>
      </p:grpSp>
      <p:sp>
        <p:nvSpPr>
          <p:cNvPr id="138307" name="Rectangle 2115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3050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38308" name="Rectangle 21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38309" name="Rectangle 21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2050"/>
            <a:ext cx="28956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38310" name="Rectangle 21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7003F2B7-E7B1-455B-B4B2-931DB4C2577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38311" name="Rectangle 21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598613"/>
            <a:ext cx="8226425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7" r:id="rId1"/>
    <p:sldLayoutId id="2147484435" r:id="rId2"/>
    <p:sldLayoutId id="2147484436" r:id="rId3"/>
    <p:sldLayoutId id="2147484437" r:id="rId4"/>
    <p:sldLayoutId id="2147484438" r:id="rId5"/>
    <p:sldLayoutId id="2147484439" r:id="rId6"/>
    <p:sldLayoutId id="2147484440" r:id="rId7"/>
    <p:sldLayoutId id="2147484441" r:id="rId8"/>
    <p:sldLayoutId id="2147484442" r:id="rId9"/>
    <p:sldLayoutId id="2147484443" r:id="rId10"/>
    <p:sldLayoutId id="21474844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5942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90392EBA-1B91-43C7-86B1-DD432474A5F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grpSp>
        <p:nvGrpSpPr>
          <p:cNvPr id="5124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128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35943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charset="0"/>
                </a:endParaRPr>
              </a:p>
            </p:txBody>
          </p:sp>
          <p:sp>
            <p:nvSpPr>
              <p:cNvPr id="35943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charset="0"/>
                </a:endParaRPr>
              </a:p>
            </p:txBody>
          </p:sp>
          <p:sp>
            <p:nvSpPr>
              <p:cNvPr id="35943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charset="0"/>
                </a:endParaRPr>
              </a:p>
            </p:txBody>
          </p:sp>
          <p:sp>
            <p:nvSpPr>
              <p:cNvPr id="359433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charset="0"/>
                </a:endParaRPr>
              </a:p>
            </p:txBody>
          </p:sp>
          <p:sp>
            <p:nvSpPr>
              <p:cNvPr id="35943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charset="0"/>
                </a:endParaRPr>
              </a:p>
            </p:txBody>
          </p:sp>
        </p:grpSp>
        <p:sp>
          <p:nvSpPr>
            <p:cNvPr id="35943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359436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</p:grpSp>
      <p:sp>
        <p:nvSpPr>
          <p:cNvPr id="35943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5943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5943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509" r:id="rId1"/>
    <p:sldLayoutId id="2147484455" r:id="rId2"/>
    <p:sldLayoutId id="2147484456" r:id="rId3"/>
    <p:sldLayoutId id="2147484457" r:id="rId4"/>
    <p:sldLayoutId id="2147484458" r:id="rId5"/>
    <p:sldLayoutId id="2147484459" r:id="rId6"/>
    <p:sldLayoutId id="2147484460" r:id="rId7"/>
    <p:sldLayoutId id="2147484461" r:id="rId8"/>
    <p:sldLayoutId id="2147484462" r:id="rId9"/>
    <p:sldLayoutId id="2147484463" r:id="rId10"/>
    <p:sldLayoutId id="2147484464" r:id="rId11"/>
    <p:sldLayoutId id="2147484465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403459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403460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403461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403462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403463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403464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403465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</p:grpSp>
      <p:sp>
        <p:nvSpPr>
          <p:cNvPr id="40346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40346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03468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0346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03470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378827EE-C99E-44BC-8F1F-FDAEDCC73BB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510" r:id="rId1"/>
    <p:sldLayoutId id="2147484466" r:id="rId2"/>
    <p:sldLayoutId id="2147484467" r:id="rId3"/>
    <p:sldLayoutId id="2147484468" r:id="rId4"/>
    <p:sldLayoutId id="2147484469" r:id="rId5"/>
    <p:sldLayoutId id="2147484470" r:id="rId6"/>
    <p:sldLayoutId id="2147484471" r:id="rId7"/>
    <p:sldLayoutId id="2147484472" r:id="rId8"/>
    <p:sldLayoutId id="2147484473" r:id="rId9"/>
    <p:sldLayoutId id="2147484474" r:id="rId10"/>
    <p:sldLayoutId id="214748447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010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1981200"/>
            <a:ext cx="7010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0858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200">
                <a:solidFill>
                  <a:schemeClr val="tx2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0858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2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CE447ACE-1B7F-4484-B8B6-596FB786CC4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408582" name="Line 6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latin typeface="Arial" charset="0"/>
            </a:endParaRPr>
          </a:p>
        </p:txBody>
      </p:sp>
      <p:sp>
        <p:nvSpPr>
          <p:cNvPr id="408583" name="Line 7"/>
          <p:cNvSpPr>
            <a:spLocks noChangeShapeType="1"/>
          </p:cNvSpPr>
          <p:nvPr/>
        </p:nvSpPr>
        <p:spPr bwMode="auto">
          <a:xfrm>
            <a:off x="228600" y="304800"/>
            <a:ext cx="86106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latin typeface="Arial" charset="0"/>
            </a:endParaRPr>
          </a:p>
        </p:txBody>
      </p:sp>
      <p:grpSp>
        <p:nvGrpSpPr>
          <p:cNvPr id="7176" name="Group 8"/>
          <p:cNvGrpSpPr>
            <a:grpSpLocks/>
          </p:cNvGrpSpPr>
          <p:nvPr/>
        </p:nvGrpSpPr>
        <p:grpSpPr bwMode="auto">
          <a:xfrm>
            <a:off x="228600" y="457200"/>
            <a:ext cx="1246188" cy="1371600"/>
            <a:chOff x="144" y="288"/>
            <a:chExt cx="785" cy="864"/>
          </a:xfrm>
        </p:grpSpPr>
        <p:sp>
          <p:nvSpPr>
            <p:cNvPr id="408585" name="Rectangle 9"/>
            <p:cNvSpPr>
              <a:spLocks noChangeArrowheads="1"/>
            </p:cNvSpPr>
            <p:nvPr/>
          </p:nvSpPr>
          <p:spPr bwMode="auto">
            <a:xfrm>
              <a:off x="589" y="288"/>
              <a:ext cx="28" cy="534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408586" name="Rectangle 10"/>
            <p:cNvSpPr>
              <a:spLocks noChangeArrowheads="1"/>
            </p:cNvSpPr>
            <p:nvPr/>
          </p:nvSpPr>
          <p:spPr bwMode="auto">
            <a:xfrm>
              <a:off x="526" y="288"/>
              <a:ext cx="28" cy="47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408587" name="Rectangle 11"/>
            <p:cNvSpPr>
              <a:spLocks noChangeArrowheads="1"/>
            </p:cNvSpPr>
            <p:nvPr/>
          </p:nvSpPr>
          <p:spPr bwMode="auto">
            <a:xfrm>
              <a:off x="462" y="288"/>
              <a:ext cx="28" cy="40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408588" name="Rectangle 12"/>
            <p:cNvSpPr>
              <a:spLocks noChangeArrowheads="1"/>
            </p:cNvSpPr>
            <p:nvPr/>
          </p:nvSpPr>
          <p:spPr bwMode="auto">
            <a:xfrm>
              <a:off x="398" y="288"/>
              <a:ext cx="28" cy="33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408589" name="Rectangle 13"/>
            <p:cNvSpPr>
              <a:spLocks noChangeArrowheads="1"/>
            </p:cNvSpPr>
            <p:nvPr/>
          </p:nvSpPr>
          <p:spPr bwMode="auto">
            <a:xfrm>
              <a:off x="335" y="288"/>
              <a:ext cx="28" cy="26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408590" name="Rectangle 14"/>
            <p:cNvSpPr>
              <a:spLocks noChangeArrowheads="1"/>
            </p:cNvSpPr>
            <p:nvPr/>
          </p:nvSpPr>
          <p:spPr bwMode="auto">
            <a:xfrm>
              <a:off x="271" y="288"/>
              <a:ext cx="28" cy="19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408591" name="Rectangle 15"/>
            <p:cNvSpPr>
              <a:spLocks noChangeArrowheads="1"/>
            </p:cNvSpPr>
            <p:nvPr/>
          </p:nvSpPr>
          <p:spPr bwMode="auto">
            <a:xfrm>
              <a:off x="207" y="288"/>
              <a:ext cx="29" cy="13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408592" name="Rectangle 16"/>
            <p:cNvSpPr>
              <a:spLocks noChangeArrowheads="1"/>
            </p:cNvSpPr>
            <p:nvPr/>
          </p:nvSpPr>
          <p:spPr bwMode="auto">
            <a:xfrm>
              <a:off x="144" y="288"/>
              <a:ext cx="28" cy="68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408593" name="Rectangle 17"/>
            <p:cNvSpPr>
              <a:spLocks noChangeArrowheads="1"/>
            </p:cNvSpPr>
            <p:nvPr/>
          </p:nvSpPr>
          <p:spPr bwMode="auto">
            <a:xfrm>
              <a:off x="653" y="288"/>
              <a:ext cx="26" cy="59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408594" name="Rectangle 18"/>
            <p:cNvSpPr>
              <a:spLocks noChangeArrowheads="1"/>
            </p:cNvSpPr>
            <p:nvPr/>
          </p:nvSpPr>
          <p:spPr bwMode="auto">
            <a:xfrm>
              <a:off x="715" y="288"/>
              <a:ext cx="26" cy="66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408595" name="Rectangle 19"/>
            <p:cNvSpPr>
              <a:spLocks noChangeArrowheads="1"/>
            </p:cNvSpPr>
            <p:nvPr/>
          </p:nvSpPr>
          <p:spPr bwMode="auto">
            <a:xfrm>
              <a:off x="776" y="288"/>
              <a:ext cx="27" cy="73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408596" name="Rectangle 20"/>
            <p:cNvSpPr>
              <a:spLocks noChangeArrowheads="1"/>
            </p:cNvSpPr>
            <p:nvPr/>
          </p:nvSpPr>
          <p:spPr bwMode="auto">
            <a:xfrm>
              <a:off x="839" y="288"/>
              <a:ext cx="28" cy="8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408597" name="Rectangle 21"/>
            <p:cNvSpPr>
              <a:spLocks noChangeArrowheads="1"/>
            </p:cNvSpPr>
            <p:nvPr/>
          </p:nvSpPr>
          <p:spPr bwMode="auto">
            <a:xfrm>
              <a:off x="902" y="288"/>
              <a:ext cx="27" cy="86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</p:grpSp>
      <p:sp>
        <p:nvSpPr>
          <p:cNvPr id="408598" name="Rectangle 2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2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11" r:id="rId1"/>
    <p:sldLayoutId id="2147484476" r:id="rId2"/>
    <p:sldLayoutId id="2147484477" r:id="rId3"/>
    <p:sldLayoutId id="2147484478" r:id="rId4"/>
    <p:sldLayoutId id="2147484479" r:id="rId5"/>
    <p:sldLayoutId id="2147484480" r:id="rId6"/>
    <p:sldLayoutId id="2147484481" r:id="rId7"/>
    <p:sldLayoutId id="2147484482" r:id="rId8"/>
    <p:sldLayoutId id="2147484483" r:id="rId9"/>
    <p:sldLayoutId id="2147484484" r:id="rId10"/>
    <p:sldLayoutId id="214748448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" pitchFamily="2" charset="2"/>
        <a:buChar char="o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500">
          <a:solidFill>
            <a:schemeClr val="tx2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p"/>
        <a:defRPr sz="2200">
          <a:solidFill>
            <a:schemeClr val="tx2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2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1071538" y="857232"/>
            <a:ext cx="6985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kumimoji="1"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楷体_GB2312" pitchFamily="49" charset="-122"/>
              </a:rPr>
              <a:t>第一章  植物的水分</a:t>
            </a:r>
            <a:r>
              <a:rPr kumimoji="1" lang="zh-CN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楷体_GB2312" pitchFamily="49" charset="-122"/>
              </a:rPr>
              <a:t>代谢</a:t>
            </a:r>
            <a:endParaRPr kumimoji="1" lang="zh-CN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楷体_GB2312" pitchFamily="49" charset="-122"/>
            </a:endParaRPr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2643174" y="2143116"/>
            <a:ext cx="4906675" cy="270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kumimoji="1" lang="zh-CN" altLang="en-US" sz="32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楷体_GB2312" pitchFamily="49" charset="-122"/>
              </a:rPr>
              <a:t> 水分</a:t>
            </a:r>
            <a:r>
              <a:rPr kumimoji="1" lang="zh-CN" alt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楷体_GB2312" pitchFamily="49" charset="-122"/>
              </a:rPr>
              <a:t>的吸收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kumimoji="1" lang="zh-CN" altLang="en-US" sz="32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楷体_GB2312" pitchFamily="49" charset="-122"/>
              </a:rPr>
              <a:t> 水分</a:t>
            </a:r>
            <a:r>
              <a:rPr kumimoji="1" lang="zh-CN" alt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楷体_GB2312" pitchFamily="49" charset="-122"/>
              </a:rPr>
              <a:t>在植物体内的运输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kumimoji="1" lang="zh-CN" altLang="en-US" sz="32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楷体_GB2312" pitchFamily="49" charset="-122"/>
              </a:rPr>
              <a:t> 水分</a:t>
            </a:r>
            <a:r>
              <a:rPr kumimoji="1" lang="zh-CN" alt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楷体_GB2312" pitchFamily="49" charset="-122"/>
              </a:rPr>
              <a:t>的排出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468313" y="260350"/>
            <a:ext cx="8305800" cy="1871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  <a:defRPr/>
            </a:pPr>
            <a:r>
              <a:rPr kumimoji="1" lang="zh-CN" altLang="en-US" sz="2800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楷体_GB2312" pitchFamily="49" charset="-122"/>
              </a:rPr>
              <a:t>（二）渗透</a:t>
            </a:r>
            <a:r>
              <a:rPr kumimoji="1" lang="zh-CN" altLang="en-US" sz="28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楷体_GB2312" pitchFamily="49" charset="-122"/>
              </a:rPr>
              <a:t>现象</a:t>
            </a:r>
            <a:endParaRPr kumimoji="1" lang="en-US" altLang="zh-CN" sz="2800" dirty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楷体_GB2312" pitchFamily="49" charset="-122"/>
              <a:cs typeface="Arial" charset="0"/>
            </a:endParaRPr>
          </a:p>
          <a:p>
            <a:pPr eaLnBrk="1" hangingPunct="1">
              <a:lnSpc>
                <a:spcPct val="130000"/>
              </a:lnSpc>
              <a:defRPr/>
            </a:pPr>
            <a:r>
              <a:rPr kumimoji="1" lang="zh-CN" altLang="en-US" sz="2400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楷体_GB2312" pitchFamily="49" charset="-122"/>
              </a:rPr>
              <a:t>水分从水势高的系统通过半透膜向水势低的系统移动的现象。</a:t>
            </a:r>
          </a:p>
          <a:p>
            <a:pPr eaLnBrk="1" hangingPunct="1">
              <a:lnSpc>
                <a:spcPct val="130000"/>
              </a:lnSpc>
              <a:defRPr/>
            </a:pPr>
            <a:endParaRPr kumimoji="1" lang="en-US" altLang="zh-CN" b="1" dirty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楷体_GB2312" pitchFamily="49" charset="-122"/>
            </a:endParaRPr>
          </a:p>
        </p:txBody>
      </p:sp>
      <p:pic>
        <p:nvPicPr>
          <p:cNvPr id="78851" name="Picture 24" descr="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593343"/>
            <a:ext cx="7204071" cy="4836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57158" y="1571613"/>
            <a:ext cx="642942" cy="547842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altLang="zh-CN" b="1" dirty="0" smtClean="0"/>
          </a:p>
          <a:p>
            <a:endParaRPr lang="en-US" altLang="zh-CN" b="1" dirty="0" smtClean="0"/>
          </a:p>
          <a:p>
            <a:endParaRPr lang="en-US" altLang="zh-CN" b="1" dirty="0" smtClean="0"/>
          </a:p>
          <a:p>
            <a:endParaRPr lang="en-US" altLang="zh-CN" b="1" dirty="0" smtClean="0"/>
          </a:p>
          <a:p>
            <a:endParaRPr lang="en-US" altLang="zh-CN" b="1" dirty="0" smtClean="0"/>
          </a:p>
          <a:p>
            <a:endParaRPr lang="en-US" altLang="zh-CN" b="1" dirty="0" smtClean="0"/>
          </a:p>
          <a:p>
            <a:endParaRPr lang="en-US" altLang="zh-CN" b="1" dirty="0" smtClean="0"/>
          </a:p>
          <a:p>
            <a:endParaRPr lang="en-US" altLang="zh-CN" b="1" dirty="0" smtClean="0"/>
          </a:p>
          <a:p>
            <a:endParaRPr lang="en-US" altLang="zh-CN" b="1" dirty="0" smtClean="0"/>
          </a:p>
          <a:p>
            <a:endParaRPr lang="en-US" altLang="zh-CN" b="1" dirty="0" smtClean="0"/>
          </a:p>
          <a:p>
            <a:endParaRPr lang="en-US" altLang="zh-CN" b="1" dirty="0" smtClean="0"/>
          </a:p>
          <a:p>
            <a:endParaRPr lang="zh-CN" altLang="en-US" b="1" dirty="0"/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4" descr="Untitled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549275"/>
            <a:ext cx="8459788" cy="486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5" name="Text Box 5"/>
          <p:cNvSpPr txBox="1">
            <a:spLocks noChangeArrowheads="1"/>
          </p:cNvSpPr>
          <p:nvPr/>
        </p:nvSpPr>
        <p:spPr bwMode="auto">
          <a:xfrm>
            <a:off x="1042988" y="5661025"/>
            <a:ext cx="77057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solidFill>
                  <a:schemeClr val="bg1"/>
                </a:solidFill>
                <a:ea typeface="宋体" pitchFamily="2" charset="-122"/>
              </a:rPr>
              <a:t>T1                                       T2                                           T3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5"/>
          <p:cNvSpPr txBox="1">
            <a:spLocks noChangeArrowheads="1"/>
          </p:cNvSpPr>
          <p:nvPr/>
        </p:nvSpPr>
        <p:spPr bwMode="auto">
          <a:xfrm>
            <a:off x="2133600" y="1752600"/>
            <a:ext cx="6038850" cy="1311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1" lang="en-US" altLang="zh-CN" sz="3200">
                <a:latin typeface="Symbol" pitchFamily="18" charset="2"/>
                <a:ea typeface="宋体" pitchFamily="2" charset="-122"/>
              </a:rPr>
              <a:t> </a:t>
            </a:r>
            <a:r>
              <a:rPr lang="en-US" altLang="zh-CN" sz="3200">
                <a:latin typeface="Symbol" pitchFamily="18" charset="2"/>
                <a:ea typeface="宋体" pitchFamily="2" charset="-122"/>
              </a:rPr>
              <a:t>y</a:t>
            </a:r>
            <a:r>
              <a:rPr kumimoji="1" lang="en-US" altLang="zh-CN" sz="3200">
                <a:latin typeface="Symbol" pitchFamily="18" charset="2"/>
                <a:ea typeface="宋体" pitchFamily="2" charset="-122"/>
              </a:rPr>
              <a:t> </a:t>
            </a:r>
            <a:r>
              <a:rPr kumimoji="1" lang="en-US" altLang="zh-CN" sz="3200" baseline="-25000">
                <a:latin typeface="宋体" pitchFamily="2" charset="-122"/>
                <a:ea typeface="宋体" pitchFamily="2" charset="-122"/>
              </a:rPr>
              <a:t>w</a:t>
            </a:r>
            <a:r>
              <a:rPr kumimoji="1" lang="en-US" altLang="zh-CN" sz="3200">
                <a:latin typeface="宋体" pitchFamily="2" charset="-122"/>
                <a:ea typeface="宋体" pitchFamily="2" charset="-122"/>
              </a:rPr>
              <a:t>= </a:t>
            </a:r>
            <a:r>
              <a:rPr lang="en-US" altLang="zh-CN" sz="3200">
                <a:latin typeface="Symbol" pitchFamily="18" charset="2"/>
                <a:ea typeface="宋体" pitchFamily="2" charset="-122"/>
              </a:rPr>
              <a:t>y</a:t>
            </a:r>
            <a:r>
              <a:rPr kumimoji="1" lang="en-US" altLang="zh-CN" sz="3200">
                <a:latin typeface="Symbol" pitchFamily="18" charset="2"/>
                <a:ea typeface="宋体" pitchFamily="2" charset="-122"/>
              </a:rPr>
              <a:t> </a:t>
            </a:r>
            <a:r>
              <a:rPr kumimoji="1" lang="en-US" altLang="zh-CN" sz="3200" baseline="-25000">
                <a:latin typeface="Symbol" pitchFamily="18" charset="2"/>
                <a:ea typeface="宋体" pitchFamily="2" charset="-122"/>
              </a:rPr>
              <a:t>p  </a:t>
            </a:r>
            <a:r>
              <a:rPr kumimoji="1" lang="en-US" altLang="zh-CN" sz="3200">
                <a:latin typeface="Symbol" pitchFamily="18" charset="2"/>
                <a:ea typeface="宋体" pitchFamily="2" charset="-122"/>
              </a:rPr>
              <a:t>+ </a:t>
            </a:r>
            <a:r>
              <a:rPr lang="en-US" altLang="zh-CN" sz="3200">
                <a:latin typeface="Symbol" pitchFamily="18" charset="2"/>
                <a:ea typeface="宋体" pitchFamily="2" charset="-122"/>
              </a:rPr>
              <a:t>y</a:t>
            </a:r>
            <a:r>
              <a:rPr kumimoji="1" lang="en-US" altLang="zh-CN" sz="3200">
                <a:latin typeface="Symbol" pitchFamily="18" charset="2"/>
                <a:ea typeface="宋体" pitchFamily="2" charset="-122"/>
              </a:rPr>
              <a:t> </a:t>
            </a:r>
            <a:r>
              <a:rPr kumimoji="1" lang="en-US" altLang="zh-CN" sz="3200" baseline="-25000">
                <a:latin typeface="宋体" pitchFamily="2" charset="-122"/>
                <a:ea typeface="宋体" pitchFamily="2" charset="-122"/>
              </a:rPr>
              <a:t>p </a:t>
            </a:r>
            <a:r>
              <a:rPr kumimoji="1" lang="en-US" altLang="zh-CN" sz="3200">
                <a:latin typeface="宋体" pitchFamily="2" charset="-122"/>
                <a:ea typeface="宋体" pitchFamily="2" charset="-122"/>
              </a:rPr>
              <a:t>+</a:t>
            </a:r>
            <a:r>
              <a:rPr kumimoji="1" lang="en-US" altLang="zh-CN" sz="3200" baseline="-25000">
                <a:latin typeface="宋体" pitchFamily="2" charset="-122"/>
                <a:ea typeface="宋体" pitchFamily="2" charset="-122"/>
              </a:rPr>
              <a:t> </a:t>
            </a:r>
            <a:r>
              <a:rPr lang="en-US" altLang="zh-CN" sz="3200">
                <a:latin typeface="Symbol" pitchFamily="18" charset="2"/>
                <a:ea typeface="宋体" pitchFamily="2" charset="-122"/>
              </a:rPr>
              <a:t>y</a:t>
            </a:r>
            <a:r>
              <a:rPr kumimoji="1" lang="en-US" altLang="zh-CN" sz="3200" baseline="-25000">
                <a:latin typeface="宋体" pitchFamily="2" charset="-122"/>
                <a:ea typeface="宋体" pitchFamily="2" charset="-122"/>
              </a:rPr>
              <a:t> g</a:t>
            </a:r>
            <a:r>
              <a:rPr kumimoji="1" lang="en-US" altLang="zh-CN" sz="3200">
                <a:latin typeface="宋体" pitchFamily="2" charset="-122"/>
                <a:ea typeface="宋体" pitchFamily="2" charset="-122"/>
              </a:rPr>
              <a:t>+</a:t>
            </a:r>
            <a:r>
              <a:rPr kumimoji="1" lang="el-GR" altLang="zh-CN" sz="3200">
                <a:latin typeface="宋体" pitchFamily="2" charset="-122"/>
                <a:ea typeface="宋体" pitchFamily="2" charset="-122"/>
              </a:rPr>
              <a:t>Ψ</a:t>
            </a:r>
            <a:r>
              <a:rPr kumimoji="1" lang="el-GR" altLang="zh-CN" sz="3200" baseline="-25000">
                <a:latin typeface="宋体" pitchFamily="2" charset="-122"/>
                <a:ea typeface="宋体" pitchFamily="2" charset="-122"/>
              </a:rPr>
              <a:t>m</a:t>
            </a:r>
            <a:endParaRPr kumimoji="1" lang="en-US" altLang="zh-CN" sz="3200" baseline="-25000">
              <a:latin typeface="宋体" pitchFamily="2" charset="-122"/>
              <a:ea typeface="宋体" pitchFamily="2" charset="-122"/>
            </a:endParaRPr>
          </a:p>
          <a:p>
            <a:pPr eaLnBrk="1" hangingPunct="1"/>
            <a:endParaRPr lang="el-GR" altLang="zh-CN" sz="320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1643063" y="857250"/>
            <a:ext cx="7224712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kumimoji="1" lang="zh-CN" altLang="en-US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仿宋_GB2312" pitchFamily="49" charset="-122"/>
                <a:ea typeface="仿宋_GB2312" pitchFamily="49" charset="-122"/>
              </a:rPr>
              <a:t>（三） </a:t>
            </a:r>
            <a:r>
              <a:rPr kumimoji="1" lang="zh-CN" altLang="en-US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仿宋_GB2312" pitchFamily="49" charset="-122"/>
                <a:ea typeface="仿宋_GB2312" pitchFamily="49" charset="-122"/>
              </a:rPr>
              <a:t>细胞的水势</a:t>
            </a:r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2857488" y="2357430"/>
            <a:ext cx="4929188" cy="23083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en-US" altLang="zh-CN" sz="3200" i="1" dirty="0" err="1">
                <a:solidFill>
                  <a:schemeClr val="tx2">
                    <a:lumMod val="10000"/>
                  </a:schemeClr>
                </a:solidFill>
                <a:latin typeface="Symbol" pitchFamily="18" charset="2"/>
                <a:ea typeface="宋体" pitchFamily="2" charset="-122"/>
              </a:rPr>
              <a:t>Y</a:t>
            </a:r>
            <a:r>
              <a:rPr kumimoji="1" lang="en-US" altLang="zh-CN" sz="3200" baseline="-25000" dirty="0" err="1">
                <a:solidFill>
                  <a:schemeClr val="tx2">
                    <a:lumMod val="10000"/>
                  </a:schemeClr>
                </a:solidFill>
                <a:latin typeface="Symbol" pitchFamily="18" charset="2"/>
                <a:ea typeface="宋体" pitchFamily="2" charset="-122"/>
              </a:rPr>
              <a:t>p</a:t>
            </a:r>
            <a:r>
              <a:rPr kumimoji="1" lang="en-US" altLang="zh-CN" sz="3200" baseline="-25000" dirty="0">
                <a:solidFill>
                  <a:schemeClr val="tx2">
                    <a:lumMod val="10000"/>
                  </a:schemeClr>
                </a:solidFill>
                <a:latin typeface="Symbol" pitchFamily="18" charset="2"/>
                <a:ea typeface="宋体" pitchFamily="2" charset="-122"/>
              </a:rPr>
              <a:t>   </a:t>
            </a:r>
            <a:r>
              <a:rPr kumimoji="1" lang="en-US" altLang="zh-CN" sz="3200" b="1" baseline="-25000" dirty="0">
                <a:solidFill>
                  <a:schemeClr val="tx2">
                    <a:lumMod val="10000"/>
                  </a:schemeClr>
                </a:solidFill>
                <a:latin typeface="楷体_GB2312" pitchFamily="49" charset="-122"/>
                <a:ea typeface="楷体_GB2312" pitchFamily="49" charset="-122"/>
              </a:rPr>
              <a:t> </a:t>
            </a:r>
            <a:r>
              <a:rPr kumimoji="1" lang="zh-CN" altLang="en-US" sz="3200" b="1" baseline="-25000" dirty="0" smtClean="0">
                <a:solidFill>
                  <a:schemeClr val="tx2">
                    <a:lumMod val="10000"/>
                  </a:schemeClr>
                </a:solidFill>
                <a:latin typeface="楷体_GB2312" pitchFamily="49" charset="-122"/>
                <a:ea typeface="楷体_GB2312" pitchFamily="49" charset="-122"/>
              </a:rPr>
              <a:t>渗透势</a:t>
            </a:r>
            <a:endParaRPr kumimoji="1" lang="zh-CN" altLang="en-US" sz="3200" baseline="-25000" dirty="0">
              <a:solidFill>
                <a:schemeClr val="tx2">
                  <a:lumMod val="10000"/>
                </a:schemeClr>
              </a:solidFill>
              <a:latin typeface="Arial" charset="0"/>
              <a:ea typeface="宋体" pitchFamily="2" charset="-122"/>
            </a:endParaRPr>
          </a:p>
          <a:p>
            <a:pPr>
              <a:lnSpc>
                <a:spcPct val="200000"/>
              </a:lnSpc>
              <a:defRPr/>
            </a:pPr>
            <a:r>
              <a:rPr lang="en-US" altLang="zh-CN" sz="3200" i="1" dirty="0" err="1">
                <a:solidFill>
                  <a:schemeClr val="tx2">
                    <a:lumMod val="10000"/>
                  </a:schemeClr>
                </a:solidFill>
                <a:latin typeface="Symbol" pitchFamily="18" charset="2"/>
                <a:ea typeface="宋体" pitchFamily="2" charset="-122"/>
              </a:rPr>
              <a:t>Y</a:t>
            </a:r>
            <a:r>
              <a:rPr kumimoji="1" lang="en-US" altLang="zh-CN" sz="3200" baseline="-250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ea typeface="宋体" pitchFamily="2" charset="-122"/>
              </a:rPr>
              <a:t>p</a:t>
            </a:r>
            <a:r>
              <a:rPr kumimoji="1" lang="en-US" altLang="zh-CN" sz="3200" baseline="-25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ea typeface="宋体" pitchFamily="2" charset="-122"/>
              </a:rPr>
              <a:t> </a:t>
            </a:r>
            <a:r>
              <a:rPr kumimoji="1" lang="en-US" altLang="zh-CN" sz="3200" dirty="0">
                <a:solidFill>
                  <a:schemeClr val="tx2">
                    <a:lumMod val="10000"/>
                  </a:schemeClr>
                </a:solidFill>
                <a:latin typeface="Symbol" pitchFamily="18" charset="2"/>
                <a:ea typeface="宋体" pitchFamily="2" charset="-122"/>
              </a:rPr>
              <a:t>  </a:t>
            </a:r>
            <a:r>
              <a:rPr kumimoji="1" lang="en-US" altLang="zh-CN" sz="3200" b="1" baseline="-25000" dirty="0">
                <a:solidFill>
                  <a:schemeClr val="tx2">
                    <a:lumMod val="10000"/>
                  </a:schemeClr>
                </a:solidFill>
                <a:latin typeface="楷体_GB2312" pitchFamily="49" charset="-122"/>
                <a:ea typeface="楷体_GB2312" pitchFamily="49" charset="-122"/>
              </a:rPr>
              <a:t> </a:t>
            </a:r>
            <a:r>
              <a:rPr kumimoji="1" lang="zh-CN" altLang="en-US" sz="3200" b="1" baseline="-25000" dirty="0" smtClean="0">
                <a:solidFill>
                  <a:schemeClr val="tx2">
                    <a:lumMod val="10000"/>
                  </a:schemeClr>
                </a:solidFill>
                <a:latin typeface="楷体_GB2312" pitchFamily="49" charset="-122"/>
                <a:ea typeface="楷体_GB2312" pitchFamily="49" charset="-122"/>
              </a:rPr>
              <a:t>压力势</a:t>
            </a:r>
            <a:endParaRPr kumimoji="1" lang="en-US" altLang="zh-CN" sz="3200" baseline="-25000" dirty="0">
              <a:solidFill>
                <a:schemeClr val="tx2">
                  <a:lumMod val="10000"/>
                </a:schemeClr>
              </a:solidFill>
              <a:latin typeface="Arial" charset="0"/>
              <a:ea typeface="宋体" pitchFamily="2" charset="-122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7"/>
          <p:cNvSpPr txBox="1">
            <a:spLocks noChangeArrowheads="1"/>
          </p:cNvSpPr>
          <p:nvPr/>
        </p:nvSpPr>
        <p:spPr bwMode="auto">
          <a:xfrm>
            <a:off x="3419475" y="1628775"/>
            <a:ext cx="49688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zh-CN" sz="1800">
              <a:ea typeface="宋体" pitchFamily="2" charset="-122"/>
            </a:endParaRPr>
          </a:p>
        </p:txBody>
      </p:sp>
      <p:sp>
        <p:nvSpPr>
          <p:cNvPr id="81936" name="Rectangle 16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382000" cy="7620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渗  透  势</a:t>
            </a:r>
            <a:endParaRPr lang="zh-CN" altLang="en-U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楷体_GB2312" pitchFamily="49" charset="-122"/>
            </a:endParaRPr>
          </a:p>
        </p:txBody>
      </p:sp>
      <p:sp>
        <p:nvSpPr>
          <p:cNvPr id="81937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395288" y="1125538"/>
            <a:ext cx="8569325" cy="5386387"/>
          </a:xfrm>
        </p:spPr>
        <p:txBody>
          <a:bodyPr/>
          <a:lstStyle/>
          <a:p>
            <a:pPr algn="just" eaLnBrk="1" hangingPunct="1">
              <a:lnSpc>
                <a:spcPts val="3800"/>
              </a:lnSpc>
              <a:buClr>
                <a:srgbClr val="000099"/>
              </a:buClr>
              <a:defRPr/>
            </a:pPr>
            <a:r>
              <a:rPr lang="zh-CN" altLang="en-US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定义：由于溶质颗粒的存在而使水的自由能降低导致水势降低的部分，其大小决定于溶液中溶质颗粒数目。</a:t>
            </a:r>
          </a:p>
          <a:p>
            <a:pPr algn="just" eaLnBrk="1" hangingPunct="1">
              <a:lnSpc>
                <a:spcPts val="3800"/>
              </a:lnSpc>
              <a:buClr>
                <a:srgbClr val="000099"/>
              </a:buClr>
              <a:defRPr/>
            </a:pPr>
            <a:r>
              <a:rPr lang="zh-CN" altLang="en-US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 非电解质稀溶液的渗透势计算</a:t>
            </a:r>
          </a:p>
          <a:p>
            <a:pPr algn="just" eaLnBrk="1" hangingPunct="1">
              <a:lnSpc>
                <a:spcPts val="3800"/>
              </a:lnSpc>
              <a:buClr>
                <a:srgbClr val="000099"/>
              </a:buClr>
              <a:buFont typeface="Wingdings" pitchFamily="2" charset="2"/>
              <a:buNone/>
              <a:defRPr/>
            </a:pPr>
            <a:r>
              <a:rPr lang="zh-CN" altLang="en-US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              </a:t>
            </a:r>
            <a:r>
              <a:rPr lang="en-US" altLang="zh-CN" sz="24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ψ</a:t>
            </a:r>
            <a:r>
              <a:rPr lang="en-US" altLang="zh-CN" sz="2400" baseline="-300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π</a:t>
            </a:r>
            <a:r>
              <a:rPr lang="en-US" altLang="zh-CN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=</a:t>
            </a:r>
            <a:r>
              <a:rPr lang="zh-CN" altLang="en-US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－</a:t>
            </a:r>
            <a:r>
              <a:rPr lang="en-US" altLang="zh-CN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CRT</a:t>
            </a:r>
            <a:r>
              <a:rPr lang="zh-CN" altLang="en-US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（气体压力计算公式），</a:t>
            </a:r>
          </a:p>
          <a:p>
            <a:pPr algn="just" eaLnBrk="1" hangingPunct="1">
              <a:lnSpc>
                <a:spcPts val="3800"/>
              </a:lnSpc>
              <a:buClr>
                <a:srgbClr val="000099"/>
              </a:buClr>
              <a:buFont typeface="Wingdings" pitchFamily="2" charset="2"/>
              <a:buNone/>
              <a:defRPr/>
            </a:pPr>
            <a:r>
              <a:rPr lang="zh-CN" altLang="en-US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                （</a:t>
            </a:r>
            <a:r>
              <a:rPr lang="en-US" altLang="zh-CN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C</a:t>
            </a:r>
            <a:r>
              <a:rPr lang="zh-CN" altLang="en-US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：浓度，</a:t>
            </a:r>
            <a:r>
              <a:rPr lang="en-US" altLang="zh-CN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R</a:t>
            </a:r>
            <a:r>
              <a:rPr lang="zh-CN" altLang="en-US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：气体常数，</a:t>
            </a:r>
            <a:r>
              <a:rPr lang="en-US" altLang="zh-CN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T</a:t>
            </a:r>
            <a:r>
              <a:rPr lang="zh-CN" altLang="en-US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：温度）</a:t>
            </a:r>
          </a:p>
          <a:p>
            <a:pPr algn="just" eaLnBrk="1" hangingPunct="1">
              <a:lnSpc>
                <a:spcPts val="3800"/>
              </a:lnSpc>
              <a:buClr>
                <a:srgbClr val="000099"/>
              </a:buClr>
              <a:defRPr/>
            </a:pPr>
            <a:r>
              <a:rPr lang="zh-CN" altLang="en-US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电解质浓溶液渗透势计算公式</a:t>
            </a:r>
            <a:r>
              <a:rPr lang="en-US" altLang="zh-CN" sz="24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ψ</a:t>
            </a:r>
            <a:r>
              <a:rPr lang="en-US" altLang="zh-CN" sz="2400" baseline="-300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π</a:t>
            </a:r>
            <a:r>
              <a:rPr lang="en-US" altLang="zh-CN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= -</a:t>
            </a:r>
            <a:r>
              <a:rPr lang="en-US" altLang="zh-CN" sz="24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iCRT</a:t>
            </a:r>
            <a:endParaRPr lang="en-US" altLang="zh-CN" sz="2400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楷体_GB2312" pitchFamily="49" charset="-122"/>
              <a:cs typeface="Times New Roman" pitchFamily="18" charset="0"/>
            </a:endParaRPr>
          </a:p>
          <a:p>
            <a:pPr algn="just" eaLnBrk="1" hangingPunct="1">
              <a:lnSpc>
                <a:spcPts val="3800"/>
              </a:lnSpc>
              <a:buClr>
                <a:srgbClr val="000099"/>
              </a:buClr>
              <a:buFont typeface="Wingdings" pitchFamily="2" charset="2"/>
              <a:buNone/>
              <a:defRPr/>
            </a:pPr>
            <a:r>
              <a:rPr lang="en-US" altLang="zh-CN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             </a:t>
            </a:r>
            <a:r>
              <a:rPr lang="zh-CN" altLang="en-US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（</a:t>
            </a:r>
            <a:r>
              <a:rPr lang="en-US" altLang="zh-CN" sz="24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i</a:t>
            </a:r>
            <a:r>
              <a:rPr lang="zh-CN" altLang="en-US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为等渗系数，依盐的种类和温度不同而变化）</a:t>
            </a:r>
          </a:p>
          <a:p>
            <a:pPr algn="just" eaLnBrk="1" hangingPunct="1">
              <a:lnSpc>
                <a:spcPts val="3800"/>
              </a:lnSpc>
              <a:buClr>
                <a:srgbClr val="000099"/>
              </a:buClr>
              <a:buFont typeface="Wingdings" pitchFamily="2" charset="2"/>
              <a:buNone/>
              <a:defRPr/>
            </a:pPr>
            <a:r>
              <a:rPr lang="zh-CN" altLang="en-US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            说明：（</a:t>
            </a:r>
            <a:r>
              <a:rPr lang="en-US" altLang="zh-CN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1</a:t>
            </a:r>
            <a:r>
              <a:rPr lang="zh-CN" altLang="en-US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）电解质电离之后，按生成离子的浓度算。</a:t>
            </a:r>
          </a:p>
          <a:p>
            <a:pPr algn="just" eaLnBrk="1" hangingPunct="1">
              <a:lnSpc>
                <a:spcPts val="3800"/>
              </a:lnSpc>
              <a:buClr>
                <a:srgbClr val="000099"/>
              </a:buClr>
              <a:buFont typeface="Wingdings" pitchFamily="2" charset="2"/>
              <a:buNone/>
              <a:defRPr/>
            </a:pPr>
            <a:r>
              <a:rPr lang="zh-CN" altLang="en-US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                         （</a:t>
            </a:r>
            <a:r>
              <a:rPr lang="en-US" altLang="zh-CN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2</a:t>
            </a:r>
            <a:r>
              <a:rPr lang="zh-CN" altLang="en-US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）多种溶质共存时，渗透势可以累加。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8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压 力 势</a:t>
            </a:r>
            <a:r>
              <a:rPr lang="en-US" altLang="zh-C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 </a:t>
            </a:r>
            <a:endParaRPr lang="zh-CN" altLang="en-U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楷体_GB2312" pitchFamily="49" charset="-122"/>
            </a:endParaRPr>
          </a:p>
        </p:txBody>
      </p:sp>
      <p:sp>
        <p:nvSpPr>
          <p:cNvPr id="2109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23850" y="2071678"/>
            <a:ext cx="8569325" cy="4310072"/>
          </a:xfrm>
        </p:spPr>
        <p:txBody>
          <a:bodyPr/>
          <a:lstStyle/>
          <a:p>
            <a:pPr eaLnBrk="1" hangingPunct="1">
              <a:lnSpc>
                <a:spcPct val="230000"/>
              </a:lnSpc>
              <a:defRPr/>
            </a:pPr>
            <a:r>
              <a:rPr lang="zh-CN" altLang="en-US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压力势：由于细胞壁压力的存在而增加的水势。</a:t>
            </a:r>
          </a:p>
          <a:p>
            <a:pPr eaLnBrk="1" hangingPunct="1">
              <a:lnSpc>
                <a:spcPct val="230000"/>
              </a:lnSpc>
              <a:defRPr/>
            </a:pPr>
            <a:r>
              <a:rPr lang="zh-CN" altLang="en-US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细胞壁对抗细胞质向外膨胀而产生向内挤压原生质体的压力，即为压力势，压力势使胞内水势升高</a:t>
            </a:r>
            <a:r>
              <a:rPr lang="zh-CN" altLang="en-US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，一般都是正值。</a:t>
            </a:r>
            <a:endParaRPr lang="en-US" altLang="zh-CN" sz="2400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楷体_GB2312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9"/>
          <p:cNvSpPr txBox="1">
            <a:spLocks noChangeArrowheads="1"/>
          </p:cNvSpPr>
          <p:nvPr/>
        </p:nvSpPr>
        <p:spPr bwMode="auto">
          <a:xfrm>
            <a:off x="1619250" y="0"/>
            <a:ext cx="1117600" cy="17684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altLang="zh-CN">
              <a:ea typeface="宋体" pitchFamily="2" charset="-122"/>
            </a:endParaRPr>
          </a:p>
          <a:p>
            <a:endParaRPr lang="en-US" altLang="zh-CN">
              <a:ea typeface="宋体" pitchFamily="2" charset="-122"/>
            </a:endParaRPr>
          </a:p>
          <a:p>
            <a:endParaRPr lang="en-US" altLang="zh-CN">
              <a:ea typeface="宋体" pitchFamily="2" charset="-122"/>
            </a:endParaRPr>
          </a:p>
          <a:p>
            <a:endParaRPr lang="en-US" altLang="zh-CN">
              <a:ea typeface="宋体" pitchFamily="2" charset="-122"/>
            </a:endParaRPr>
          </a:p>
        </p:txBody>
      </p:sp>
      <p:pic>
        <p:nvPicPr>
          <p:cNvPr id="89091" name="Picture 4" descr="IM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404813"/>
            <a:ext cx="4745038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2" name="Text Box 5"/>
          <p:cNvSpPr txBox="1">
            <a:spLocks noChangeArrowheads="1"/>
          </p:cNvSpPr>
          <p:nvPr/>
        </p:nvSpPr>
        <p:spPr bwMode="auto">
          <a:xfrm>
            <a:off x="900113" y="5805488"/>
            <a:ext cx="770413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/>
              <a:t>植物细胞相对体积变化和水势、渗透势、压力势的关系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6" name="Rectangle 4"/>
          <p:cNvSpPr>
            <a:spLocks noGrp="1" noChangeArrowheads="1"/>
          </p:cNvSpPr>
          <p:nvPr>
            <p:ph type="title"/>
          </p:nvPr>
        </p:nvSpPr>
        <p:spPr>
          <a:xfrm>
            <a:off x="611188" y="76517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3200" b="1" dirty="0" smtClean="0">
                <a:solidFill>
                  <a:schemeClr val="bg1">
                    <a:lumMod val="50000"/>
                  </a:schemeClr>
                </a:solidFill>
                <a:effectLst/>
                <a:latin typeface="楷体_GB2312" pitchFamily="49" charset="-122"/>
                <a:ea typeface="楷体_GB2312" pitchFamily="49" charset="-122"/>
              </a:rPr>
              <a:t>第三节  根系吸水和水分向上运输</a:t>
            </a:r>
          </a:p>
        </p:txBody>
      </p:sp>
      <p:sp>
        <p:nvSpPr>
          <p:cNvPr id="325635" name="Rectangle 3"/>
          <p:cNvSpPr>
            <a:spLocks noGrp="1" noChangeArrowheads="1"/>
          </p:cNvSpPr>
          <p:nvPr>
            <p:ph idx="1"/>
          </p:nvPr>
        </p:nvSpPr>
        <p:spPr>
          <a:xfrm>
            <a:off x="2857488" y="2285992"/>
            <a:ext cx="4321175" cy="3240087"/>
          </a:xfrm>
        </p:spPr>
        <p:txBody>
          <a:bodyPr/>
          <a:lstStyle/>
          <a:p>
            <a:pPr eaLnBrk="1" hangingPunct="1">
              <a:lnSpc>
                <a:spcPct val="180000"/>
              </a:lnSpc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zh-CN" altLang="en-US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根系</a:t>
            </a:r>
            <a:r>
              <a:rPr lang="zh-CN" altLang="en-US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吸水</a:t>
            </a:r>
          </a:p>
          <a:p>
            <a:pPr eaLnBrk="1" hangingPunct="1">
              <a:lnSpc>
                <a:spcPct val="180000"/>
              </a:lnSpc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zh-CN" altLang="en-US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水分向上运输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Rectangle 6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7775575" cy="936625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zh-CN" altLang="en-US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（一）根系吸水的途径</a:t>
            </a:r>
          </a:p>
        </p:txBody>
      </p:sp>
      <p:sp>
        <p:nvSpPr>
          <p:cNvPr id="24583" name="Rectangle 7"/>
          <p:cNvSpPr>
            <a:spLocks noGrp="1" noChangeArrowheads="1"/>
          </p:cNvSpPr>
          <p:nvPr>
            <p:ph idx="1"/>
          </p:nvPr>
        </p:nvSpPr>
        <p:spPr>
          <a:xfrm>
            <a:off x="236538" y="1525588"/>
            <a:ext cx="8583612" cy="4495800"/>
          </a:xfrm>
        </p:spPr>
        <p:txBody>
          <a:bodyPr/>
          <a:lstStyle/>
          <a:p>
            <a:pPr eaLnBrk="1" hangingPunct="1">
              <a:lnSpc>
                <a:spcPct val="20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zh-CN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   1</a:t>
            </a:r>
            <a:r>
              <a:rPr lang="zh-CN" altLang="en-US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、质外体</a:t>
            </a:r>
            <a:r>
              <a:rPr lang="zh-CN" altLang="en-US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途径：</a:t>
            </a:r>
            <a:r>
              <a:rPr lang="zh-CN" altLang="en-US" sz="2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水分</a:t>
            </a:r>
            <a:r>
              <a:rPr lang="zh-CN" altLang="en-US" sz="2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通过细胞壁、 细胞  间隙等没有原生质的部分移动。  速度快</a:t>
            </a:r>
          </a:p>
          <a:p>
            <a:pPr eaLnBrk="1" hangingPunct="1">
              <a:lnSpc>
                <a:spcPct val="200000"/>
              </a:lnSpc>
              <a:spcBef>
                <a:spcPct val="50000"/>
              </a:spcBef>
              <a:buFontTx/>
              <a:buNone/>
              <a:defRPr/>
            </a:pPr>
            <a:r>
              <a:rPr lang="zh-CN" altLang="en-US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    </a:t>
            </a:r>
            <a:r>
              <a:rPr lang="en-US" altLang="zh-CN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2</a:t>
            </a:r>
            <a:r>
              <a:rPr lang="zh-CN" altLang="en-US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、共质体途径：</a:t>
            </a:r>
            <a:r>
              <a:rPr lang="zh-CN" altLang="en-US" sz="2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水分从一个细胞的细胞质经过胞间连丝移动到另一个细胞的细胞质。    速度慢</a:t>
            </a:r>
            <a:endParaRPr lang="zh-CN" altLang="en-US" dirty="0" smtClean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ea typeface="楷体_GB2312" pitchFamily="49" charset="-122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4879975" cy="6400800"/>
          </a:xfrm>
          <a:prstGeom prst="rect">
            <a:avLst/>
          </a:prstGeom>
          <a:noFill/>
          <a:ln w="57150" cmpd="thickThin">
            <a:solidFill>
              <a:srgbClr val="FF99CC"/>
            </a:solidFill>
            <a:miter lim="800000"/>
            <a:headEnd/>
            <a:tailEnd/>
          </a:ln>
        </p:spPr>
      </p:pic>
      <p:pic>
        <p:nvPicPr>
          <p:cNvPr id="96259" name="Picture 3" descr="凯氏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9713" y="228600"/>
            <a:ext cx="3519487" cy="3581400"/>
          </a:xfrm>
          <a:prstGeom prst="rect">
            <a:avLst/>
          </a:prstGeom>
          <a:noFill/>
          <a:ln w="57150" cmpd="thickThin">
            <a:solidFill>
              <a:srgbClr val="FF99CC"/>
            </a:solidFill>
            <a:miter lim="800000"/>
            <a:headEnd/>
            <a:tailEnd/>
          </a:ln>
        </p:spPr>
      </p:pic>
      <p:sp>
        <p:nvSpPr>
          <p:cNvPr id="218116" name="Text Box 4"/>
          <p:cNvSpPr txBox="1">
            <a:spLocks noChangeArrowheads="1"/>
          </p:cNvSpPr>
          <p:nvPr/>
        </p:nvSpPr>
        <p:spPr bwMode="auto">
          <a:xfrm>
            <a:off x="5410200" y="5181600"/>
            <a:ext cx="3505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rPr>
              <a:t>共质体和质外体途径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6" name="Rectangle 12"/>
          <p:cNvSpPr>
            <a:spLocks noGrp="1" noChangeArrowheads="1"/>
          </p:cNvSpPr>
          <p:nvPr>
            <p:ph type="title"/>
          </p:nvPr>
        </p:nvSpPr>
        <p:spPr>
          <a:xfrm>
            <a:off x="285720" y="476250"/>
            <a:ext cx="8286808" cy="762000"/>
          </a:xfrm>
        </p:spPr>
        <p:txBody>
          <a:bodyPr/>
          <a:lstStyle/>
          <a:p>
            <a:pPr algn="l" eaLnBrk="1" hangingPunct="1">
              <a:defRPr/>
            </a:pPr>
            <a:r>
              <a:rPr lang="zh-CN" altLang="en-US" sz="3600" b="1" dirty="0" smtClean="0">
                <a:solidFill>
                  <a:srgbClr val="FF0000"/>
                </a:solidFill>
                <a:ea typeface="楷体_GB2312" pitchFamily="49" charset="-122"/>
              </a:rPr>
              <a:t>（二）根系吸水和水分向上运输的动力</a:t>
            </a:r>
          </a:p>
        </p:txBody>
      </p:sp>
      <p:sp>
        <p:nvSpPr>
          <p:cNvPr id="26638" name="Text Box 14"/>
          <p:cNvSpPr txBox="1">
            <a:spLocks noGrp="1" noChangeArrowheads="1"/>
          </p:cNvSpPr>
          <p:nvPr>
            <p:ph idx="1"/>
          </p:nvPr>
        </p:nvSpPr>
        <p:spPr>
          <a:xfrm>
            <a:off x="533400" y="1447800"/>
            <a:ext cx="8229600" cy="43434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zh-CN" sz="2400" b="1" dirty="0" smtClean="0">
                <a:solidFill>
                  <a:srgbClr val="000099"/>
                </a:solidFill>
                <a:ea typeface="楷体_GB2312" pitchFamily="49" charset="-122"/>
              </a:rPr>
              <a:t> </a:t>
            </a:r>
            <a:r>
              <a:rPr lang="en-US" altLang="zh-CN" sz="2800" b="1" dirty="0" smtClean="0">
                <a:solidFill>
                  <a:srgbClr val="000099"/>
                </a:solidFill>
                <a:ea typeface="楷体_GB2312" pitchFamily="49" charset="-122"/>
              </a:rPr>
              <a:t>1</a:t>
            </a:r>
            <a:r>
              <a:rPr lang="zh-CN" altLang="en-US" sz="2800" b="1" dirty="0" smtClean="0">
                <a:solidFill>
                  <a:srgbClr val="000099"/>
                </a:solidFill>
                <a:ea typeface="楷体_GB2312" pitchFamily="49" charset="-122"/>
              </a:rPr>
              <a:t>、 </a:t>
            </a:r>
            <a:r>
              <a:rPr lang="zh-CN" altLang="en-US" sz="2800" b="1" dirty="0" smtClean="0">
                <a:solidFill>
                  <a:srgbClr val="000099"/>
                </a:solidFill>
                <a:ea typeface="楷体_GB2312" pitchFamily="49" charset="-122"/>
              </a:rPr>
              <a:t>根压</a:t>
            </a:r>
            <a:endParaRPr lang="zh-CN" altLang="en-US" sz="2400" b="1" dirty="0" smtClean="0">
              <a:solidFill>
                <a:srgbClr val="000099"/>
              </a:solidFill>
              <a:ea typeface="楷体_GB2312" pitchFamily="49" charset="-122"/>
            </a:endParaRPr>
          </a:p>
          <a:p>
            <a:pPr eaLnBrk="1" hangingPunct="1">
              <a:lnSpc>
                <a:spcPct val="140000"/>
              </a:lnSpc>
              <a:spcBef>
                <a:spcPct val="50000"/>
              </a:spcBef>
              <a:buFontTx/>
              <a:buNone/>
              <a:defRPr/>
            </a:pPr>
            <a:r>
              <a:rPr lang="zh-CN" altLang="en-US" sz="2400" b="1" dirty="0" smtClean="0">
                <a:solidFill>
                  <a:srgbClr val="000099"/>
                </a:solidFill>
                <a:ea typeface="楷体_GB2312" pitchFamily="49" charset="-122"/>
              </a:rPr>
              <a:t>            植物根系</a:t>
            </a:r>
            <a:r>
              <a:rPr lang="zh-CN" altLang="en-US" sz="2400" b="1" dirty="0" smtClean="0">
                <a:solidFill>
                  <a:srgbClr val="000099"/>
                </a:solidFill>
                <a:ea typeface="楷体_GB2312" pitchFamily="49" charset="-122"/>
              </a:rPr>
              <a:t>的生理</a:t>
            </a:r>
            <a:r>
              <a:rPr lang="zh-CN" altLang="en-US" sz="2400" b="1" dirty="0" smtClean="0">
                <a:solidFill>
                  <a:srgbClr val="000099"/>
                </a:solidFill>
                <a:ea typeface="楷体_GB2312" pitchFamily="49" charset="-122"/>
              </a:rPr>
              <a:t>活动使液流从根部上升的压力，是一个主动吸水过程。大约</a:t>
            </a:r>
            <a:r>
              <a:rPr lang="en-US" altLang="zh-CN" sz="2400" b="1" dirty="0" smtClean="0">
                <a:solidFill>
                  <a:srgbClr val="000099"/>
                </a:solidFill>
                <a:ea typeface="楷体_GB2312" pitchFamily="49" charset="-122"/>
              </a:rPr>
              <a:t>0.1-0.2Mpa</a:t>
            </a:r>
          </a:p>
          <a:p>
            <a:pPr eaLnBrk="1" hangingPunct="1">
              <a:lnSpc>
                <a:spcPct val="14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zh-CN" sz="2400" b="1" dirty="0" smtClean="0">
                <a:solidFill>
                  <a:srgbClr val="000099"/>
                </a:solidFill>
                <a:ea typeface="楷体_GB2312" pitchFamily="49" charset="-122"/>
              </a:rPr>
              <a:t> </a:t>
            </a:r>
            <a:r>
              <a:rPr lang="en-US" altLang="zh-CN" sz="2800" b="1" dirty="0" smtClean="0">
                <a:solidFill>
                  <a:srgbClr val="000099"/>
                </a:solidFill>
                <a:ea typeface="楷体_GB2312" pitchFamily="49" charset="-122"/>
              </a:rPr>
              <a:t>2</a:t>
            </a:r>
            <a:r>
              <a:rPr lang="zh-CN" altLang="en-US" sz="2800" b="1" dirty="0" smtClean="0">
                <a:solidFill>
                  <a:srgbClr val="000099"/>
                </a:solidFill>
                <a:ea typeface="楷体_GB2312" pitchFamily="49" charset="-122"/>
              </a:rPr>
              <a:t>、</a:t>
            </a:r>
            <a:r>
              <a:rPr lang="zh-CN" altLang="en-US" sz="2800" b="1" dirty="0" smtClean="0">
                <a:solidFill>
                  <a:srgbClr val="000099"/>
                </a:solidFill>
                <a:ea typeface="楷体_GB2312" pitchFamily="49" charset="-122"/>
              </a:rPr>
              <a:t>蒸腾拉力</a:t>
            </a:r>
            <a:endParaRPr lang="zh-CN" altLang="en-US" sz="2400" b="1" dirty="0" smtClean="0">
              <a:solidFill>
                <a:srgbClr val="000099"/>
              </a:solidFill>
              <a:ea typeface="楷体_GB2312" pitchFamily="49" charset="-122"/>
            </a:endParaRPr>
          </a:p>
          <a:p>
            <a:pPr eaLnBrk="1" hangingPunct="1">
              <a:lnSpc>
                <a:spcPct val="140000"/>
              </a:lnSpc>
              <a:spcBef>
                <a:spcPct val="50000"/>
              </a:spcBef>
              <a:buFontTx/>
              <a:buNone/>
              <a:defRPr/>
            </a:pPr>
            <a:r>
              <a:rPr lang="zh-CN" altLang="en-US" sz="2400" b="1" dirty="0" smtClean="0">
                <a:solidFill>
                  <a:srgbClr val="000099"/>
                </a:solidFill>
              </a:rPr>
              <a:t>          </a:t>
            </a:r>
            <a:r>
              <a:rPr lang="zh-CN" altLang="en-US" sz="2400" b="1" dirty="0" smtClean="0">
                <a:solidFill>
                  <a:srgbClr val="000099"/>
                </a:solidFill>
                <a:ea typeface="楷体_GB2312" pitchFamily="49" charset="-122"/>
              </a:rPr>
              <a:t>叶片蒸腾→叶肉细胞失水而使胞内的水势↓→从周围细胞要水→从导管中要水→导管从根部要水→导致根的被动吸水。 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4" descr="f3"/>
          <p:cNvPicPr>
            <a:picLocks noChangeAspect="1" noChangeArrowheads="1"/>
          </p:cNvPicPr>
          <p:nvPr/>
        </p:nvPicPr>
        <p:blipFill>
          <a:blip r:embed="rId2" cstate="print"/>
          <a:srcRect t="8012" r="13559" b="26567"/>
          <a:stretch>
            <a:fillRect/>
          </a:stretch>
        </p:blipFill>
        <p:spPr bwMode="auto">
          <a:xfrm>
            <a:off x="785786" y="1428736"/>
            <a:ext cx="7543407" cy="480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14348" y="357166"/>
            <a:ext cx="7786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bg1">
                    <a:lumMod val="50000"/>
                  </a:schemeClr>
                </a:solidFill>
              </a:rPr>
              <a:t>水是一个极性分子</a:t>
            </a:r>
            <a:endParaRPr lang="zh-CN" altLang="en-US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642918"/>
            <a:ext cx="7772400" cy="5969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根压存在的证据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idx="1"/>
          </p:nvPr>
        </p:nvSpPr>
        <p:spPr>
          <a:xfrm>
            <a:off x="1643042" y="5500702"/>
            <a:ext cx="2357425" cy="642947"/>
          </a:xfrm>
        </p:spPr>
        <p:txBody>
          <a:bodyPr/>
          <a:lstStyle/>
          <a:p>
            <a:pPr algn="just" eaLnBrk="1" hangingPunct="1">
              <a:buFontTx/>
              <a:buNone/>
              <a:defRPr/>
            </a:pPr>
            <a:r>
              <a:rPr lang="en-US" altLang="zh-CN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     </a:t>
            </a:r>
            <a:r>
              <a:rPr lang="en-US" altLang="zh-CN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  </a:t>
            </a:r>
            <a:r>
              <a:rPr lang="zh-CN" altLang="en-US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伤流 </a:t>
            </a:r>
            <a:endParaRPr lang="zh-CN" altLang="en-US" sz="2800" dirty="0" smtClean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ea typeface="楷体_GB2312" pitchFamily="49" charset="-122"/>
            </a:endParaRPr>
          </a:p>
        </p:txBody>
      </p:sp>
      <p:pic>
        <p:nvPicPr>
          <p:cNvPr id="101380" name="Picture 6" descr="2-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218" y="1857364"/>
            <a:ext cx="3873334" cy="3429024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</p:pic>
      <p:pic>
        <p:nvPicPr>
          <p:cNvPr id="101381" name="Picture 7" descr="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000240"/>
            <a:ext cx="3119437" cy="285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4714876" y="5000636"/>
            <a:ext cx="3214688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zh-CN" altLang="en-US" sz="1600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楷体_GB2312" pitchFamily="49" charset="-122"/>
            </a:endParaRPr>
          </a:p>
          <a:p>
            <a:pPr algn="ctr">
              <a:defRPr/>
            </a:pPr>
            <a:r>
              <a:rPr lang="zh-CN" altLang="en-US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rPr>
              <a:t> </a:t>
            </a:r>
            <a:r>
              <a:rPr lang="zh-CN" altLang="en-US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楷体_GB2312" pitchFamily="49" charset="-122"/>
              </a:rPr>
              <a:t>吐水</a:t>
            </a:r>
            <a:endParaRPr lang="zh-CN" altLang="en-US" sz="2800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5" descr="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476250"/>
            <a:ext cx="6678612" cy="5029200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</p:spPr>
      </p:pic>
      <p:sp>
        <p:nvSpPr>
          <p:cNvPr id="222214" name="Text Box 6"/>
          <p:cNvSpPr txBox="1">
            <a:spLocks noChangeArrowheads="1"/>
          </p:cNvSpPr>
          <p:nvPr/>
        </p:nvSpPr>
        <p:spPr bwMode="auto">
          <a:xfrm>
            <a:off x="1524000" y="5791200"/>
            <a:ext cx="6248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3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rPr>
              <a:t>根压产生的原因</a:t>
            </a:r>
          </a:p>
        </p:txBody>
      </p:sp>
      <p:pic>
        <p:nvPicPr>
          <p:cNvPr id="102404" name="图片 3" descr="课件图片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765175"/>
            <a:ext cx="4471987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5" name="TextBox 4"/>
          <p:cNvSpPr txBox="1">
            <a:spLocks noChangeArrowheads="1"/>
          </p:cNvSpPr>
          <p:nvPr/>
        </p:nvSpPr>
        <p:spPr bwMode="auto">
          <a:xfrm>
            <a:off x="900113" y="4797425"/>
            <a:ext cx="2016125" cy="8620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altLang="zh-CN"/>
          </a:p>
          <a:p>
            <a:endParaRPr lang="zh-CN" altLang="en-US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7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1071546"/>
            <a:ext cx="6553200" cy="4276725"/>
          </a:xfrm>
        </p:spPr>
        <p:txBody>
          <a:bodyPr/>
          <a:lstStyle/>
          <a:p>
            <a:pPr algn="just" eaLnBrk="1" hangingPunct="1">
              <a:lnSpc>
                <a:spcPct val="200000"/>
              </a:lnSpc>
              <a:buClr>
                <a:srgbClr val="000099"/>
              </a:buClr>
              <a:buSzPct val="85000"/>
              <a:defRPr/>
            </a:pPr>
            <a:r>
              <a:rPr lang="en-US" altLang="zh-CN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  </a:t>
            </a:r>
            <a:r>
              <a:rPr lang="zh-CN" alt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根压：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支持水柱高度</a:t>
            </a: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10-20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米 。</a:t>
            </a:r>
          </a:p>
          <a:p>
            <a:pPr algn="just" eaLnBrk="1" hangingPunct="1">
              <a:lnSpc>
                <a:spcPct val="200000"/>
              </a:lnSpc>
              <a:buClr>
                <a:srgbClr val="000099"/>
              </a:buClr>
              <a:buSzPct val="85000"/>
              <a:defRPr/>
            </a:pPr>
            <a:r>
              <a:rPr lang="zh-CN" alt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  蒸腾拉力：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是高大植物吸水的主要动力。</a:t>
            </a:r>
          </a:p>
          <a:p>
            <a:pPr lvl="1" algn="just" eaLnBrk="1" hangingPunct="1">
              <a:lnSpc>
                <a:spcPct val="200000"/>
              </a:lnSpc>
              <a:buClr>
                <a:srgbClr val="FF0000"/>
              </a:buClr>
              <a:buSzPct val="80000"/>
              <a:buFont typeface="Wingdings" pitchFamily="2" charset="2"/>
              <a:buChar char="Ø"/>
              <a:defRPr/>
            </a:pPr>
            <a:r>
              <a:rPr lang="zh-CN" altLang="en-US" sz="24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澳大利亚桉树最高达</a:t>
            </a:r>
            <a:r>
              <a:rPr lang="en-US" altLang="zh-CN" sz="24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  <a:cs typeface="Arial" charset="0"/>
              </a:rPr>
              <a:t>132.6m</a:t>
            </a:r>
            <a:r>
              <a:rPr lang="zh-CN" altLang="en-US" sz="24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，</a:t>
            </a:r>
            <a:endParaRPr lang="en-US" altLang="zh-CN" sz="2400" dirty="0" smtClean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楷体_GB2312" pitchFamily="49" charset="-122"/>
            </a:endParaRPr>
          </a:p>
          <a:p>
            <a:pPr lvl="1" algn="just" eaLnBrk="1" hangingPunct="1">
              <a:lnSpc>
                <a:spcPct val="200000"/>
              </a:lnSpc>
              <a:buClr>
                <a:srgbClr val="FF0000"/>
              </a:buClr>
              <a:buSzPct val="80000"/>
              <a:buFont typeface="Wingdings" pitchFamily="2" charset="2"/>
              <a:buChar char="Ø"/>
              <a:defRPr/>
            </a:pPr>
            <a:r>
              <a:rPr lang="zh-CN" altLang="en-US" sz="24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美国海岸红木高达</a:t>
            </a:r>
            <a:r>
              <a:rPr lang="en-US" altLang="zh-CN" sz="24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113.1</a:t>
            </a:r>
            <a:r>
              <a:rPr lang="zh-CN" altLang="en-US" sz="24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米 </a:t>
            </a:r>
          </a:p>
        </p:txBody>
      </p:sp>
      <p:pic>
        <p:nvPicPr>
          <p:cNvPr id="105476" name="Picture 4" descr="we0403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0"/>
            <a:ext cx="188595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3"/>
          <p:cNvSpPr>
            <a:spLocks noChangeArrowheads="1"/>
          </p:cNvSpPr>
          <p:nvPr/>
        </p:nvSpPr>
        <p:spPr bwMode="auto">
          <a:xfrm>
            <a:off x="2343150" y="928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pic>
        <p:nvPicPr>
          <p:cNvPr id="106499" name="Picture 2" descr="内聚力学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0"/>
            <a:ext cx="5908675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7812" name="Text Box 4"/>
          <p:cNvSpPr txBox="1">
            <a:spLocks noChangeArrowheads="1"/>
          </p:cNvSpPr>
          <p:nvPr/>
        </p:nvSpPr>
        <p:spPr bwMode="auto">
          <a:xfrm>
            <a:off x="7343775" y="457200"/>
            <a:ext cx="733425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algn="ctr">
              <a:defRPr/>
            </a:pPr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rPr>
              <a:t>内聚力－张力学说示意图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43213" y="1844675"/>
            <a:ext cx="5843587" cy="2584457"/>
          </a:xfrm>
        </p:spPr>
        <p:txBody>
          <a:bodyPr/>
          <a:lstStyle/>
          <a:p>
            <a:pPr eaLnBrk="1" hangingPunct="1">
              <a:lnSpc>
                <a:spcPct val="200000"/>
              </a:lnSpc>
              <a:defRPr/>
            </a:pPr>
            <a:r>
              <a:rPr lang="zh-CN" altLang="en-US" sz="2800" dirty="0" smtClean="0">
                <a:latin typeface="华文中宋" pitchFamily="2" charset="-122"/>
                <a:ea typeface="华文中宋" pitchFamily="2" charset="-122"/>
              </a:rPr>
              <a:t>气孔运动</a:t>
            </a:r>
          </a:p>
          <a:p>
            <a:pPr eaLnBrk="1" hangingPunct="1">
              <a:lnSpc>
                <a:spcPct val="200000"/>
              </a:lnSpc>
              <a:defRPr/>
            </a:pPr>
            <a:r>
              <a:rPr lang="zh-CN" altLang="en-US" sz="2800" dirty="0" smtClean="0">
                <a:latin typeface="华文中宋" pitchFamily="2" charset="-122"/>
                <a:ea typeface="华文中宋" pitchFamily="2" charset="-122"/>
              </a:rPr>
              <a:t>气孔运动的</a:t>
            </a:r>
            <a:r>
              <a:rPr lang="zh-CN" altLang="en-US" sz="2800" dirty="0" smtClean="0">
                <a:latin typeface="华文中宋" pitchFamily="2" charset="-122"/>
                <a:ea typeface="华文中宋" pitchFamily="2" charset="-122"/>
              </a:rPr>
              <a:t>机理</a:t>
            </a:r>
            <a:endParaRPr lang="zh-CN" altLang="en-US" sz="2800" dirty="0" smtClean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142976" y="928670"/>
            <a:ext cx="671517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楷体_GB2312" pitchFamily="49" charset="-122"/>
                <a:cs typeface="+mj-cs"/>
              </a:rPr>
              <a:t>第四节  蒸腾作用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4" descr="3'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125538"/>
            <a:ext cx="7924800" cy="383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7" name="Text Box 27"/>
          <p:cNvSpPr txBox="1">
            <a:spLocks noChangeArrowheads="1"/>
          </p:cNvSpPr>
          <p:nvPr/>
        </p:nvSpPr>
        <p:spPr bwMode="auto">
          <a:xfrm>
            <a:off x="1692275" y="5516563"/>
            <a:ext cx="63373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华文新魏" pitchFamily="2" charset="-122"/>
              </a:rPr>
              <a:t>气孔运动受到保卫细胞膨压的控制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AutoShape 5" descr="1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2107" name="Text Box 11"/>
          <p:cNvSpPr txBox="1">
            <a:spLocks noChangeArrowheads="1"/>
          </p:cNvSpPr>
          <p:nvPr/>
        </p:nvSpPr>
        <p:spPr bwMode="auto">
          <a:xfrm>
            <a:off x="5214942" y="1268413"/>
            <a:ext cx="3725858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rPr>
              <a:t>气孔开关机制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rPr>
              <a:t>     细胞壁中</a:t>
            </a:r>
            <a:r>
              <a:rPr lang="zh-CN" altLang="en-US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rPr>
              <a:t>的微纤丝在气孔开关</a:t>
            </a:r>
            <a:r>
              <a:rPr lang="zh-CN" altLang="en-US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rPr>
              <a:t>中发挥牵引或限制作用</a:t>
            </a:r>
            <a:r>
              <a:rPr lang="zh-CN" altLang="en-US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rPr>
              <a:t>。</a:t>
            </a:r>
          </a:p>
          <a:p>
            <a:pPr>
              <a:lnSpc>
                <a:spcPct val="150000"/>
              </a:lnSpc>
              <a:defRPr/>
            </a:pPr>
            <a:endParaRPr lang="zh-CN" altLang="en-US" b="1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楷体_GB2312" pitchFamily="49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rPr>
              <a:t>    不同</a:t>
            </a:r>
            <a:r>
              <a:rPr lang="zh-CN" altLang="en-US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rPr>
              <a:t>部位细胞壁弹性不同导致细胞吸水和放水时形状变化的不均衡，在微纤丝牵拉下气孔打开。</a:t>
            </a:r>
          </a:p>
        </p:txBody>
      </p:sp>
      <p:pic>
        <p:nvPicPr>
          <p:cNvPr id="5" name="图片 4" descr="未标题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91350"/>
            <a:ext cx="4714908" cy="66237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 Box 4"/>
          <p:cNvSpPr txBox="1">
            <a:spLocks noChangeArrowheads="1"/>
          </p:cNvSpPr>
          <p:nvPr/>
        </p:nvSpPr>
        <p:spPr bwMode="auto">
          <a:xfrm>
            <a:off x="1384300" y="587375"/>
            <a:ext cx="700405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</a:pPr>
            <a:endParaRPr kumimoji="1" lang="zh-CN" altLang="zh-CN" sz="320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214282" y="928670"/>
            <a:ext cx="83629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kumimoji="1" lang="zh-CN" alt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楷体_GB2312" pitchFamily="49" charset="-122"/>
              </a:rPr>
              <a:t>（二）气孔运动机理</a:t>
            </a:r>
            <a:endParaRPr kumimoji="1" lang="zh-CN" alt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楷体_GB2312" pitchFamily="49" charset="-122"/>
            </a:endParaRPr>
          </a:p>
        </p:txBody>
      </p:sp>
      <p:sp>
        <p:nvSpPr>
          <p:cNvPr id="32777" name="Rectangle 9"/>
          <p:cNvSpPr>
            <a:spLocks noGrp="1" noChangeArrowheads="1"/>
          </p:cNvSpPr>
          <p:nvPr>
            <p:ph idx="1"/>
          </p:nvPr>
        </p:nvSpPr>
        <p:spPr>
          <a:xfrm>
            <a:off x="3708400" y="1844675"/>
            <a:ext cx="2808288" cy="3803650"/>
          </a:xfrm>
        </p:spPr>
        <p:txBody>
          <a:bodyPr/>
          <a:lstStyle/>
          <a:p>
            <a:pPr eaLnBrk="1" hangingPunct="1">
              <a:lnSpc>
                <a:spcPct val="230000"/>
              </a:lnSpc>
              <a:defRPr/>
            </a:pPr>
            <a:r>
              <a:rPr kumimoji="1" lang="zh-CN" altLang="en-US" sz="2800" b="1" dirty="0" smtClean="0">
                <a:latin typeface="Times New Roman" pitchFamily="18" charset="0"/>
                <a:ea typeface="楷体_GB2312" pitchFamily="49" charset="-122"/>
              </a:rPr>
              <a:t>钾离子</a:t>
            </a:r>
            <a:endParaRPr kumimoji="1" lang="en-US" altLang="zh-CN" sz="2800" b="1" dirty="0" smtClean="0">
              <a:latin typeface="Times New Roman" pitchFamily="18" charset="0"/>
              <a:ea typeface="楷体_GB2312" pitchFamily="49" charset="-122"/>
            </a:endParaRPr>
          </a:p>
          <a:p>
            <a:pPr eaLnBrk="1" hangingPunct="1">
              <a:lnSpc>
                <a:spcPct val="230000"/>
              </a:lnSpc>
              <a:defRPr/>
            </a:pPr>
            <a:r>
              <a:rPr kumimoji="1" lang="zh-CN" altLang="en-US" sz="2800" b="1" dirty="0" smtClean="0">
                <a:latin typeface="Times New Roman" pitchFamily="18" charset="0"/>
                <a:ea typeface="楷体_GB2312" pitchFamily="49" charset="-122"/>
              </a:rPr>
              <a:t>苹果酸</a:t>
            </a:r>
            <a:endParaRPr kumimoji="1" lang="en-US" altLang="zh-CN" sz="2800" b="1" dirty="0" smtClean="0">
              <a:latin typeface="Times New Roman" pitchFamily="18" charset="0"/>
              <a:ea typeface="楷体_GB2312" pitchFamily="49" charset="-122"/>
            </a:endParaRPr>
          </a:p>
          <a:p>
            <a:pPr eaLnBrk="1" hangingPunct="1">
              <a:lnSpc>
                <a:spcPct val="230000"/>
              </a:lnSpc>
              <a:defRPr/>
            </a:pPr>
            <a:r>
              <a:rPr kumimoji="1" lang="zh-CN" altLang="en-US" sz="2800" b="1" dirty="0" smtClean="0">
                <a:latin typeface="Times New Roman" pitchFamily="18" charset="0"/>
                <a:ea typeface="楷体_GB2312" pitchFamily="49" charset="-122"/>
              </a:rPr>
              <a:t>蔗糖</a:t>
            </a:r>
            <a:endParaRPr kumimoji="1" lang="en-US" altLang="zh-CN" sz="2800" dirty="0" smtClean="0">
              <a:latin typeface="Times New Roman" pitchFamily="18" charset="0"/>
              <a:ea typeface="楷体_GB2312" pitchFamily="49" charset="-122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3" y="1125538"/>
            <a:ext cx="3095625" cy="8636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altLang="zh-CN" sz="3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</a:rPr>
              <a:t>1</a:t>
            </a:r>
            <a:r>
              <a:rPr lang="zh-CN" altLang="en-US" sz="3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</a:rPr>
              <a:t>、</a:t>
            </a:r>
            <a:r>
              <a:rPr lang="en-US" altLang="zh-CN" sz="3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</a:rPr>
              <a:t>K+</a:t>
            </a:r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276475"/>
            <a:ext cx="8064500" cy="3240088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zh-CN" alt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         保卫细胞膜上具有光活化的</a:t>
            </a:r>
            <a:r>
              <a:rPr lang="en-US" altLang="zh-CN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H</a:t>
            </a:r>
            <a:r>
              <a:rPr lang="en-US" altLang="zh-CN" sz="2400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+</a:t>
            </a:r>
            <a:r>
              <a:rPr lang="en-US" altLang="zh-CN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-</a:t>
            </a:r>
            <a:r>
              <a:rPr lang="zh-CN" alt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泵（</a:t>
            </a:r>
            <a:r>
              <a:rPr lang="en-US" altLang="zh-CN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ATP</a:t>
            </a:r>
            <a:r>
              <a:rPr lang="zh-CN" alt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酶），利用</a:t>
            </a:r>
            <a:r>
              <a:rPr lang="en-US" altLang="zh-CN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ATP</a:t>
            </a:r>
            <a:r>
              <a:rPr lang="zh-CN" alt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分解产生的能量将</a:t>
            </a:r>
            <a:r>
              <a:rPr lang="en-US" altLang="zh-CN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H</a:t>
            </a:r>
            <a:r>
              <a:rPr lang="en-US" altLang="zh-CN" sz="2400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+</a:t>
            </a:r>
            <a:r>
              <a:rPr lang="zh-CN" alt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自细胞质排放到细胞壁，同时将</a:t>
            </a:r>
            <a:r>
              <a:rPr lang="en-US" altLang="zh-CN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K</a:t>
            </a:r>
            <a:r>
              <a:rPr lang="en-US" altLang="zh-CN" sz="2400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+</a:t>
            </a:r>
            <a:r>
              <a:rPr lang="zh-CN" alt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从膜外带入膜内，与之伴随着</a:t>
            </a:r>
            <a:r>
              <a:rPr lang="en-US" altLang="zh-CN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Cl</a:t>
            </a:r>
            <a:r>
              <a:rPr lang="en-US" altLang="zh-CN" sz="2400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-</a:t>
            </a:r>
            <a:r>
              <a:rPr lang="zh-CN" alt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也同时进入到胞内，细胞内</a:t>
            </a:r>
            <a:r>
              <a:rPr lang="en-US" altLang="zh-CN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K</a:t>
            </a:r>
            <a:r>
              <a:rPr lang="en-US" altLang="zh-CN" sz="2400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+</a:t>
            </a:r>
            <a:r>
              <a:rPr lang="zh-CN" alt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，</a:t>
            </a:r>
            <a:r>
              <a:rPr lang="en-US" altLang="zh-CN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Cl</a:t>
            </a:r>
            <a:r>
              <a:rPr lang="en-US" altLang="zh-CN" sz="2400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-</a:t>
            </a:r>
            <a:r>
              <a:rPr lang="zh-CN" alt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浓度升高，使保卫细胞水势↓，吸收水分→气孔开放。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195513" y="908050"/>
            <a:ext cx="61912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3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</a:rPr>
              <a:t>2</a:t>
            </a:r>
            <a:r>
              <a:rPr lang="zh-CN" altLang="en-US" sz="3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</a:rPr>
              <a:t>、苹果酸</a:t>
            </a:r>
            <a:endParaRPr lang="en-US" altLang="zh-CN" sz="1900" dirty="0" smtClean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楷体_GB2312" pitchFamily="49" charset="-122"/>
            </a:endParaRPr>
          </a:p>
        </p:txBody>
      </p:sp>
      <p:sp>
        <p:nvSpPr>
          <p:cNvPr id="23859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39750" y="2276475"/>
            <a:ext cx="8083550" cy="3427413"/>
          </a:xfrm>
        </p:spPr>
        <p:txBody>
          <a:bodyPr/>
          <a:lstStyle/>
          <a:p>
            <a:pPr eaLnBrk="1" hangingPunct="1">
              <a:lnSpc>
                <a:spcPct val="210000"/>
              </a:lnSpc>
              <a:buFont typeface="Wingdings" pitchFamily="2" charset="2"/>
              <a:buNone/>
              <a:defRPr/>
            </a:pPr>
            <a:r>
              <a:rPr lang="zh-CN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        光合作用产生部分碳酸根离子，与</a:t>
            </a:r>
            <a:r>
              <a:rPr lang="en-US" altLang="zh-CN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PEP</a:t>
            </a:r>
            <a:r>
              <a:rPr lang="zh-CN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结合生成草酰乙酸，再还原成为苹果酸（</a:t>
            </a:r>
            <a:r>
              <a:rPr lang="en-US" altLang="zh-CN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MA</a:t>
            </a:r>
            <a:r>
              <a:rPr lang="zh-CN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），由</a:t>
            </a:r>
            <a:r>
              <a:rPr lang="en-US" altLang="zh-CN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MA</a:t>
            </a:r>
            <a:r>
              <a:rPr lang="zh-CN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作为渗透物，降低水势，同时苹果酸还能够中和钾离子进入造成的电荷不平衡，促进气孔开放。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70" name="Text Box 1034"/>
          <p:cNvSpPr txBox="1">
            <a:spLocks noChangeArrowheads="1"/>
          </p:cNvSpPr>
          <p:nvPr/>
        </p:nvSpPr>
        <p:spPr bwMode="auto">
          <a:xfrm>
            <a:off x="1571604" y="500042"/>
            <a:ext cx="597535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华文新魏" pitchFamily="2" charset="-122"/>
              </a:rPr>
              <a:t>自由水和</a:t>
            </a:r>
            <a:r>
              <a:rPr lang="zh-CN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华文新魏" pitchFamily="2" charset="-122"/>
              </a:rPr>
              <a:t>束缚水</a:t>
            </a:r>
            <a:endParaRPr lang="zh-CN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华文新魏" pitchFamily="2" charset="-122"/>
            </a:endParaRPr>
          </a:p>
        </p:txBody>
      </p:sp>
      <p:pic>
        <p:nvPicPr>
          <p:cNvPr id="9" name="图片 8" descr="0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1428736"/>
            <a:ext cx="5857916" cy="48973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195513" y="908050"/>
            <a:ext cx="61912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3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</a:rPr>
              <a:t>3</a:t>
            </a:r>
            <a:r>
              <a:rPr lang="zh-CN" altLang="en-US" sz="3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</a:rPr>
              <a:t>、蔗糖</a:t>
            </a:r>
            <a:endParaRPr lang="en-US" altLang="zh-CN" sz="1900" dirty="0" smtClean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楷体_GB2312" pitchFamily="49" charset="-122"/>
            </a:endParaRPr>
          </a:p>
        </p:txBody>
      </p:sp>
      <p:sp>
        <p:nvSpPr>
          <p:cNvPr id="23859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39750" y="2565400"/>
            <a:ext cx="8083550" cy="3427413"/>
          </a:xfrm>
        </p:spPr>
        <p:txBody>
          <a:bodyPr/>
          <a:lstStyle/>
          <a:p>
            <a:pPr eaLnBrk="1" hangingPunct="1">
              <a:lnSpc>
                <a:spcPct val="210000"/>
              </a:lnSpc>
              <a:buFont typeface="Wingdings" pitchFamily="2" charset="2"/>
              <a:buChar char="Ø"/>
              <a:defRPr/>
            </a:pPr>
            <a:r>
              <a:rPr lang="zh-CN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保卫细胞中的淀粉水解产生单糖，转化生成蔗糖，促进水势下降，保卫细胞吸水、气孔开放。</a:t>
            </a:r>
            <a:endParaRPr lang="en-US" altLang="zh-CN" sz="2400" b="1" dirty="0" smtClean="0">
              <a:effectLst>
                <a:outerShdw blurRad="38100" dist="38100" dir="2700000" algn="tl">
                  <a:srgbClr val="C0C0C0"/>
                </a:outerShdw>
              </a:effectLst>
              <a:ea typeface="楷体_GB2312" pitchFamily="49" charset="-122"/>
            </a:endParaRPr>
          </a:p>
          <a:p>
            <a:pPr eaLnBrk="1" hangingPunct="1">
              <a:lnSpc>
                <a:spcPct val="210000"/>
              </a:lnSpc>
              <a:buFont typeface="Wingdings" pitchFamily="2" charset="2"/>
              <a:buChar char="Ø"/>
              <a:defRPr/>
            </a:pPr>
            <a:r>
              <a:rPr lang="zh-CN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叶肉细胞产生的蔗糖释放到细胞外，被保卫细胞吸收。</a:t>
            </a:r>
            <a:endParaRPr lang="en-US" altLang="zh-CN" sz="2400" b="1" dirty="0" smtClean="0">
              <a:effectLst>
                <a:outerShdw blurRad="38100" dist="38100" dir="2700000" algn="tl">
                  <a:srgbClr val="C0C0C0"/>
                </a:outerShdw>
              </a:effectLst>
              <a:ea typeface="楷体_GB2312" pitchFamily="49" charset="-122"/>
            </a:endParaRPr>
          </a:p>
          <a:p>
            <a:pPr eaLnBrk="1" hangingPunct="1">
              <a:lnSpc>
                <a:spcPct val="210000"/>
              </a:lnSpc>
              <a:buFont typeface="Wingdings" pitchFamily="2" charset="2"/>
              <a:buChar char="Ø"/>
              <a:defRPr/>
            </a:pPr>
            <a:endParaRPr lang="zh-CN" altLang="en-US" sz="2400" b="1" dirty="0" smtClean="0">
              <a:effectLst>
                <a:outerShdw blurRad="38100" dist="38100" dir="2700000" algn="tl">
                  <a:srgbClr val="C0C0C0"/>
                </a:outerShdw>
              </a:effectLst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AutoShape 5" descr="1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5" name="图片 4" descr="0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24" y="1214422"/>
            <a:ext cx="8914632" cy="52149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5786" y="476888"/>
            <a:ext cx="7715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FF0000"/>
                </a:solidFill>
              </a:rPr>
              <a:t>光照条件下气孔的开放机制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2" name="Text Box 4"/>
          <p:cNvSpPr txBox="1">
            <a:spLocks noGrp="1" noChangeArrowheads="1"/>
          </p:cNvSpPr>
          <p:nvPr>
            <p:ph type="title"/>
          </p:nvPr>
        </p:nvSpPr>
        <p:spPr>
          <a:xfrm>
            <a:off x="609600" y="762000"/>
            <a:ext cx="8153400" cy="11430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zh-CN" altLang="en-US" sz="36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第二节 植物细胞对水分的吸收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idx="1"/>
          </p:nvPr>
        </p:nvSpPr>
        <p:spPr>
          <a:xfrm>
            <a:off x="2843213" y="2349500"/>
            <a:ext cx="5257800" cy="3095625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  <a:defRPr/>
            </a:pPr>
            <a:r>
              <a:rPr lang="zh-CN" altLang="en-US" sz="2800" b="1" dirty="0" smtClean="0">
                <a:solidFill>
                  <a:srgbClr val="FFFF00"/>
                </a:solidFill>
                <a:ea typeface="楷体_GB2312" pitchFamily="49" charset="-122"/>
              </a:rPr>
              <a:t>一、水分跨膜运输的途径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  <a:defRPr/>
            </a:pPr>
            <a:r>
              <a:rPr lang="zh-CN" altLang="en-US" sz="2800" b="1" dirty="0" smtClean="0">
                <a:solidFill>
                  <a:srgbClr val="FFFF00"/>
                </a:solidFill>
                <a:ea typeface="楷体_GB2312" pitchFamily="49" charset="-122"/>
              </a:rPr>
              <a:t>           </a:t>
            </a:r>
            <a:r>
              <a:rPr lang="zh-CN" altLang="en-US" sz="2800" dirty="0" smtClean="0">
                <a:solidFill>
                  <a:srgbClr val="FFFF00"/>
                </a:solidFill>
                <a:ea typeface="楷体_GB2312" pitchFamily="49" charset="-122"/>
              </a:rPr>
              <a:t> </a:t>
            </a:r>
            <a:r>
              <a:rPr lang="zh-CN" altLang="en-US" sz="2800" dirty="0" smtClean="0">
                <a:ea typeface="楷体_GB2312" pitchFamily="49" charset="-122"/>
              </a:rPr>
              <a:t>扩散、集流</a:t>
            </a:r>
            <a:endParaRPr lang="en-US" altLang="zh-CN" sz="2800" dirty="0" smtClean="0">
              <a:ea typeface="楷体_GB2312" pitchFamily="49" charset="-122"/>
            </a:endParaRP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  <a:defRPr/>
            </a:pPr>
            <a:r>
              <a:rPr lang="zh-CN" altLang="en-US" sz="2800" b="1" dirty="0" smtClean="0">
                <a:solidFill>
                  <a:srgbClr val="FFFF00"/>
                </a:solidFill>
                <a:ea typeface="楷体_GB2312" pitchFamily="49" charset="-122"/>
              </a:rPr>
              <a:t>二、水分跨膜运输的原理</a:t>
            </a:r>
            <a:endParaRPr lang="en-US" altLang="zh-CN" sz="2800" b="1" dirty="0" smtClean="0">
              <a:solidFill>
                <a:srgbClr val="FFFF00"/>
              </a:solidFill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04813"/>
            <a:ext cx="935037" cy="5905500"/>
          </a:xfrm>
        </p:spPr>
        <p:txBody>
          <a:bodyPr vert="eaVert"/>
          <a:lstStyle/>
          <a:p>
            <a:pPr eaLnBrk="1" hangingPunct="1">
              <a:defRPr/>
            </a:pPr>
            <a:r>
              <a:rPr lang="zh-CN" altLang="en-US" sz="3200" b="1" smtClean="0">
                <a:solidFill>
                  <a:schemeClr val="folHlink"/>
                </a:solidFill>
                <a:ea typeface="楷体_GB2312" pitchFamily="49" charset="-122"/>
              </a:rPr>
              <a:t>水分进入细胞的途径</a:t>
            </a:r>
          </a:p>
        </p:txBody>
      </p:sp>
      <p:sp>
        <p:nvSpPr>
          <p:cNvPr id="70659" name="Rectangle 5"/>
          <p:cNvSpPr>
            <a:spLocks noChangeArrowheads="1"/>
          </p:cNvSpPr>
          <p:nvPr/>
        </p:nvSpPr>
        <p:spPr bwMode="auto">
          <a:xfrm>
            <a:off x="2547938" y="22717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pic>
        <p:nvPicPr>
          <p:cNvPr id="70660" name="Picture 8" descr="f3"/>
          <p:cNvPicPr>
            <a:picLocks noChangeAspect="1" noChangeArrowheads="1"/>
          </p:cNvPicPr>
          <p:nvPr/>
        </p:nvPicPr>
        <p:blipFill>
          <a:blip r:embed="rId2" cstate="print"/>
          <a:srcRect l="3850" t="3819" r="4453" b="6200"/>
          <a:stretch>
            <a:fillRect/>
          </a:stretch>
        </p:blipFill>
        <p:spPr bwMode="auto">
          <a:xfrm>
            <a:off x="2124075" y="188913"/>
            <a:ext cx="5845175" cy="659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1" name="Text Box 11"/>
          <p:cNvSpPr txBox="1">
            <a:spLocks noChangeArrowheads="1"/>
          </p:cNvSpPr>
          <p:nvPr/>
        </p:nvSpPr>
        <p:spPr bwMode="auto">
          <a:xfrm>
            <a:off x="971550" y="5805488"/>
            <a:ext cx="8172450" cy="8540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altLang="zh-CN">
              <a:ea typeface="宋体" pitchFamily="2" charset="-122"/>
            </a:endParaRPr>
          </a:p>
          <a:p>
            <a:endParaRPr lang="en-US" altLang="zh-CN">
              <a:ea typeface="宋体" pitchFamily="2" charset="-122"/>
            </a:endParaRPr>
          </a:p>
        </p:txBody>
      </p:sp>
      <p:sp>
        <p:nvSpPr>
          <p:cNvPr id="70662" name="Text Box 12"/>
          <p:cNvSpPr txBox="1">
            <a:spLocks noChangeArrowheads="1"/>
          </p:cNvSpPr>
          <p:nvPr/>
        </p:nvSpPr>
        <p:spPr bwMode="auto">
          <a:xfrm>
            <a:off x="2555875" y="2636838"/>
            <a:ext cx="1223963" cy="579437"/>
          </a:xfrm>
          <a:prstGeom prst="rect">
            <a:avLst/>
          </a:prstGeom>
          <a:solidFill>
            <a:srgbClr val="00CCFF">
              <a:alpha val="61176"/>
            </a:srgbClr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3200" b="1">
                <a:ea typeface="楷体_GB2312" pitchFamily="49" charset="-122"/>
              </a:rPr>
              <a:t>扩散</a:t>
            </a:r>
            <a:endParaRPr lang="zh-CN" altLang="en-US" sz="3200">
              <a:ea typeface="楷体_GB2312" pitchFamily="49" charset="-122"/>
            </a:endParaRPr>
          </a:p>
        </p:txBody>
      </p:sp>
      <p:sp>
        <p:nvSpPr>
          <p:cNvPr id="70663" name="Text Box 13"/>
          <p:cNvSpPr txBox="1">
            <a:spLocks noChangeArrowheads="1"/>
          </p:cNvSpPr>
          <p:nvPr/>
        </p:nvSpPr>
        <p:spPr bwMode="auto">
          <a:xfrm>
            <a:off x="5291138" y="2565400"/>
            <a:ext cx="1296987" cy="579438"/>
          </a:xfrm>
          <a:prstGeom prst="rect">
            <a:avLst/>
          </a:prstGeom>
          <a:solidFill>
            <a:srgbClr val="00CCFF">
              <a:alpha val="58038"/>
            </a:srgbClr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3200" b="1">
                <a:ea typeface="楷体_GB2312" pitchFamily="49" charset="-122"/>
              </a:rPr>
              <a:t>集流</a:t>
            </a:r>
            <a:endParaRPr lang="zh-CN" altLang="en-US" sz="3200"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28596" y="785794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4000" dirty="0" smtClean="0"/>
              <a:t>二、水分跨膜运输的原理</a:t>
            </a:r>
            <a:r>
              <a:rPr lang="en-US" altLang="zh-CN" sz="4000" dirty="0" smtClean="0"/>
              <a:t>--</a:t>
            </a:r>
            <a:r>
              <a:rPr lang="zh-CN" altLang="en-US" sz="4000" dirty="0" smtClean="0"/>
              <a:t>渗透作用</a:t>
            </a:r>
          </a:p>
        </p:txBody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08" y="2332038"/>
            <a:ext cx="5843587" cy="295435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defRPr/>
            </a:pPr>
            <a:r>
              <a:rPr lang="zh-CN" altLang="en-US" dirty="0" smtClean="0">
                <a:ea typeface="楷体_GB2312" pitchFamily="49" charset="-122"/>
              </a:rPr>
              <a:t>自由能和水势</a:t>
            </a:r>
          </a:p>
          <a:p>
            <a:pPr eaLnBrk="1" hangingPunct="1">
              <a:lnSpc>
                <a:spcPct val="140000"/>
              </a:lnSpc>
              <a:defRPr/>
            </a:pPr>
            <a:r>
              <a:rPr lang="zh-CN" altLang="en-US" dirty="0" smtClean="0">
                <a:ea typeface="楷体_GB2312" pitchFamily="49" charset="-122"/>
              </a:rPr>
              <a:t>渗透现象</a:t>
            </a:r>
          </a:p>
          <a:p>
            <a:pPr eaLnBrk="1" hangingPunct="1">
              <a:lnSpc>
                <a:spcPct val="140000"/>
              </a:lnSpc>
              <a:defRPr/>
            </a:pPr>
            <a:r>
              <a:rPr lang="zh-CN" altLang="en-US" dirty="0" smtClean="0">
                <a:ea typeface="楷体_GB2312" pitchFamily="49" charset="-122"/>
              </a:rPr>
              <a:t>细胞</a:t>
            </a:r>
            <a:r>
              <a:rPr lang="zh-CN" altLang="en-US" dirty="0" smtClean="0">
                <a:ea typeface="楷体_GB2312" pitchFamily="49" charset="-122"/>
              </a:rPr>
              <a:t>的水势</a:t>
            </a:r>
          </a:p>
          <a:p>
            <a:pPr eaLnBrk="1" hangingPunct="1">
              <a:lnSpc>
                <a:spcPct val="140000"/>
              </a:lnSpc>
              <a:defRPr/>
            </a:pPr>
            <a:endParaRPr lang="en-US" altLang="zh-CN" dirty="0" smtClean="0"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071538" y="357166"/>
            <a:ext cx="6934200" cy="762000"/>
          </a:xfrm>
        </p:spPr>
        <p:txBody>
          <a:bodyPr/>
          <a:lstStyle/>
          <a:p>
            <a:pPr algn="ctr" eaLnBrk="1" hangingPunct="1">
              <a:defRPr/>
            </a:pPr>
            <a:r>
              <a:rPr lang="zh-CN" altLang="en-US" sz="3200" b="1" dirty="0" smtClean="0">
                <a:solidFill>
                  <a:srgbClr val="000099"/>
                </a:solidFill>
                <a:latin typeface="+mn-ea"/>
                <a:ea typeface="+mn-ea"/>
              </a:rPr>
              <a:t>（一）自由能</a:t>
            </a:r>
            <a:r>
              <a:rPr lang="zh-CN" altLang="en-US" sz="3200" b="1" dirty="0" smtClean="0">
                <a:solidFill>
                  <a:srgbClr val="000099"/>
                </a:solidFill>
                <a:latin typeface="+mn-ea"/>
                <a:ea typeface="+mn-ea"/>
              </a:rPr>
              <a:t>和水势</a:t>
            </a:r>
          </a:p>
        </p:txBody>
      </p:sp>
      <p:sp>
        <p:nvSpPr>
          <p:cNvPr id="74755" name="Rectangle 1027"/>
          <p:cNvSpPr>
            <a:spLocks noGrp="1" noChangeArrowheads="1"/>
          </p:cNvSpPr>
          <p:nvPr>
            <p:ph sz="quarter" idx="1"/>
          </p:nvPr>
        </p:nvSpPr>
        <p:spPr>
          <a:xfrm>
            <a:off x="1142976" y="1357298"/>
            <a:ext cx="7561262" cy="4724400"/>
          </a:xfrm>
        </p:spPr>
        <p:txBody>
          <a:bodyPr/>
          <a:lstStyle/>
          <a:p>
            <a:pPr algn="just" eaLnBrk="1" hangingPunct="1">
              <a:lnSpc>
                <a:spcPct val="200000"/>
              </a:lnSpc>
              <a:buFont typeface="Wingdings" pitchFamily="2" charset="2"/>
              <a:buChar char="n"/>
            </a:pPr>
            <a:r>
              <a:rPr lang="zh-CN" altLang="en-US" sz="2800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楷体_GB2312" pitchFamily="49" charset="-122"/>
                <a:cs typeface="Tahoma" pitchFamily="34" charset="0"/>
              </a:rPr>
              <a:t>系统总能</a:t>
            </a:r>
          </a:p>
          <a:p>
            <a:pPr algn="just" eaLnBrk="1" hangingPunct="1">
              <a:lnSpc>
                <a:spcPct val="200000"/>
              </a:lnSpc>
              <a:buFontTx/>
              <a:buNone/>
            </a:pPr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楷体_GB2312" pitchFamily="49" charset="-122"/>
                <a:cs typeface="Tahoma" pitchFamily="34" charset="0"/>
              </a:rPr>
              <a:t>       </a:t>
            </a:r>
            <a:r>
              <a:rPr lang="zh-CN" altLang="en-US" sz="2400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楷体_GB2312" pitchFamily="49" charset="-122"/>
                <a:cs typeface="Tahoma" pitchFamily="34" charset="0"/>
              </a:rPr>
              <a:t>自由能：用于驱动分子运动的能量</a:t>
            </a:r>
            <a:endParaRPr lang="en-US" altLang="zh-CN" sz="2400" dirty="0" smtClean="0">
              <a:solidFill>
                <a:schemeClr val="bg1">
                  <a:lumMod val="50000"/>
                </a:schemeClr>
              </a:solidFill>
              <a:latin typeface="Tahoma" pitchFamily="34" charset="0"/>
              <a:ea typeface="楷体_GB2312" pitchFamily="49" charset="-122"/>
            </a:endParaRPr>
          </a:p>
          <a:p>
            <a:pPr algn="just" eaLnBrk="1" hangingPunct="1">
              <a:lnSpc>
                <a:spcPct val="200000"/>
              </a:lnSpc>
              <a:buFontTx/>
              <a:buNone/>
            </a:pP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楷体_GB2312" pitchFamily="49" charset="-122"/>
              </a:rPr>
              <a:t>        </a:t>
            </a:r>
            <a:r>
              <a:rPr lang="zh-CN" altLang="en-US" sz="2400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楷体_GB2312" pitchFamily="49" charset="-122"/>
              </a:rPr>
              <a:t>束缚能：限制分子运动的因素带来的能量减少</a:t>
            </a:r>
          </a:p>
          <a:p>
            <a:pPr algn="just" eaLnBrk="1" hangingPunct="1">
              <a:lnSpc>
                <a:spcPct val="200000"/>
              </a:lnSpc>
              <a:buFont typeface="Wingdings" pitchFamily="2" charset="2"/>
              <a:buChar char="n"/>
            </a:pPr>
            <a:r>
              <a:rPr lang="zh-CN" altLang="en-US" sz="2800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楷体_GB2312" pitchFamily="49" charset="-122"/>
              </a:rPr>
              <a:t>化学势</a:t>
            </a:r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楷体_GB2312" pitchFamily="49" charset="-122"/>
              </a:rPr>
              <a:t>：</a:t>
            </a:r>
            <a:r>
              <a:rPr lang="zh-CN" altLang="en-US" sz="2400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楷体_GB2312" pitchFamily="49" charset="-122"/>
              </a:rPr>
              <a:t>每摩尔物质的自由能</a:t>
            </a:r>
            <a:r>
              <a:rPr lang="zh-CN" altLang="en-US" sz="2400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楷体_GB2312" pitchFamily="49" charset="-122"/>
              </a:rPr>
              <a:t>。</a:t>
            </a:r>
            <a:endParaRPr lang="en-US" altLang="zh-CN" sz="2400" dirty="0" smtClean="0">
              <a:solidFill>
                <a:schemeClr val="bg1">
                  <a:lumMod val="50000"/>
                </a:schemeClr>
              </a:solidFill>
              <a:latin typeface="Tahoma" pitchFamily="34" charset="0"/>
              <a:ea typeface="楷体_GB2312" pitchFamily="49" charset="-122"/>
            </a:endParaRPr>
          </a:p>
          <a:p>
            <a:pPr algn="just" eaLnBrk="1" hangingPunct="1">
              <a:lnSpc>
                <a:spcPct val="200000"/>
              </a:lnSpc>
              <a:buFont typeface="Wingdings" pitchFamily="2" charset="2"/>
              <a:buChar char="n"/>
            </a:pPr>
            <a:r>
              <a:rPr lang="zh-CN" altLang="en-US" sz="2800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楷体_GB2312" pitchFamily="49" charset="-122"/>
              </a:rPr>
              <a:t>水势：</a:t>
            </a:r>
            <a:r>
              <a:rPr lang="zh-CN" altLang="en-US" sz="2400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楷体_GB2312" pitchFamily="49" charset="-122"/>
              </a:rPr>
              <a:t>水的化学势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Text Box 19"/>
          <p:cNvSpPr txBox="1">
            <a:spLocks noChangeArrowheads="1"/>
          </p:cNvSpPr>
          <p:nvPr/>
        </p:nvSpPr>
        <p:spPr bwMode="auto">
          <a:xfrm>
            <a:off x="1763713" y="5300663"/>
            <a:ext cx="4464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kumimoji="1" lang="zh-CN" altLang="zh-CN" sz="240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571472" y="857232"/>
            <a:ext cx="8229600" cy="440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lnSpc>
                <a:spcPct val="140000"/>
              </a:lnSpc>
              <a:defRPr/>
            </a:pPr>
            <a:r>
              <a:rPr kumimoji="1" lang="zh-CN" altLang="en-US" sz="3200" b="1" dirty="0" smtClean="0">
                <a:solidFill>
                  <a:srgbClr val="000000"/>
                </a:solidFill>
                <a:latin typeface="Arial" charset="0"/>
                <a:ea typeface="楷体_GB2312" pitchFamily="49" charset="-122"/>
              </a:rPr>
              <a:t>植物生理学中的水势</a:t>
            </a:r>
            <a:endParaRPr kumimoji="1" lang="zh-CN" altLang="en-US" sz="2400" b="1" dirty="0">
              <a:solidFill>
                <a:srgbClr val="000000"/>
              </a:solidFill>
              <a:latin typeface="Arial" charset="0"/>
              <a:ea typeface="楷体_GB2312" pitchFamily="49" charset="-122"/>
            </a:endParaRPr>
          </a:p>
          <a:p>
            <a:pPr algn="just" eaLnBrk="1" hangingPunct="1">
              <a:lnSpc>
                <a:spcPct val="140000"/>
              </a:lnSpc>
              <a:defRPr/>
            </a:pPr>
            <a:r>
              <a:rPr kumimoji="1" lang="zh-CN" altLang="en-US" sz="2400" b="1" dirty="0">
                <a:solidFill>
                  <a:srgbClr val="002060"/>
                </a:solidFill>
                <a:latin typeface="Arial" charset="0"/>
                <a:ea typeface="楷体_GB2312" pitchFamily="49" charset="-122"/>
              </a:rPr>
              <a:t>            </a:t>
            </a:r>
            <a:r>
              <a:rPr kumimoji="1" lang="zh-CN" altLang="en-US" sz="2400" b="1" dirty="0" smtClean="0">
                <a:solidFill>
                  <a:srgbClr val="002060"/>
                </a:solidFill>
                <a:latin typeface="Arial" charset="0"/>
                <a:ea typeface="楷体_GB2312" pitchFamily="49" charset="-122"/>
              </a:rPr>
              <a:t>         </a:t>
            </a:r>
            <a:r>
              <a:rPr kumimoji="1" lang="en-US" altLang="zh-CN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楷体_GB2312" pitchFamily="49" charset="-122"/>
                <a:cs typeface="Arial" pitchFamily="34" charset="0"/>
              </a:rPr>
              <a:t>Ψ</a:t>
            </a:r>
            <a:r>
              <a:rPr kumimoji="1" lang="en-US" altLang="zh-CN" sz="2800" b="1" baseline="-30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楷体_GB2312" pitchFamily="49" charset="-122"/>
                <a:cs typeface="Arial" pitchFamily="34" charset="0"/>
              </a:rPr>
              <a:t>w</a:t>
            </a:r>
            <a:r>
              <a:rPr kumimoji="1" lang="en-US" altLang="zh-CN" sz="2800" b="1" baseline="-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楷体_GB2312" pitchFamily="49" charset="-122"/>
                <a:cs typeface="Arial" pitchFamily="34" charset="0"/>
              </a:rPr>
              <a:t> </a:t>
            </a:r>
            <a:r>
              <a:rPr kumimoji="1" lang="en-US" altLang="zh-C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楷体_GB2312" pitchFamily="49" charset="-122"/>
                <a:cs typeface="Arial" pitchFamily="34" charset="0"/>
              </a:rPr>
              <a:t>=</a:t>
            </a:r>
            <a:r>
              <a:rPr kumimoji="1" lang="zh-CN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楷体_GB2312" pitchFamily="49" charset="-122"/>
                <a:cs typeface="Arial" pitchFamily="34" charset="0"/>
              </a:rPr>
              <a:t>（</a:t>
            </a:r>
            <a:r>
              <a:rPr kumimoji="1" lang="en-US" altLang="zh-C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楷体_GB2312" pitchFamily="49" charset="-122"/>
                <a:cs typeface="Arial" pitchFamily="34" charset="0"/>
              </a:rPr>
              <a:t>μ</a:t>
            </a:r>
            <a:r>
              <a:rPr kumimoji="1" lang="en-US" altLang="zh-CN" sz="2800" b="1" baseline="-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楷体_GB2312" pitchFamily="49" charset="-122"/>
                <a:cs typeface="Arial" pitchFamily="34" charset="0"/>
              </a:rPr>
              <a:t>w</a:t>
            </a:r>
            <a:r>
              <a:rPr kumimoji="1" lang="en-US" altLang="zh-C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楷体_GB2312" pitchFamily="49" charset="-122"/>
                <a:cs typeface="Arial" pitchFamily="34" charset="0"/>
              </a:rPr>
              <a:t>-μ</a:t>
            </a:r>
            <a:r>
              <a:rPr kumimoji="1" lang="en-US" altLang="zh-CN" sz="2800" b="1" baseline="-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楷体_GB2312" pitchFamily="49" charset="-122"/>
                <a:cs typeface="Arial" pitchFamily="34" charset="0"/>
              </a:rPr>
              <a:t>w</a:t>
            </a:r>
            <a:r>
              <a:rPr kumimoji="1" lang="en-US" altLang="zh-CN" sz="28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楷体_GB2312" pitchFamily="49" charset="-122"/>
                <a:cs typeface="Arial" pitchFamily="34" charset="0"/>
              </a:rPr>
              <a:t>0</a:t>
            </a:r>
            <a:r>
              <a:rPr kumimoji="1" lang="zh-CN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楷体_GB2312" pitchFamily="49" charset="-122"/>
                <a:cs typeface="Arial" pitchFamily="34" charset="0"/>
              </a:rPr>
              <a:t>）</a:t>
            </a:r>
            <a:r>
              <a:rPr kumimoji="1" lang="en-US" altLang="zh-C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楷体_GB2312" pitchFamily="49" charset="-122"/>
                <a:cs typeface="Arial" pitchFamily="34" charset="0"/>
              </a:rPr>
              <a:t>/ </a:t>
            </a:r>
            <a:r>
              <a:rPr kumimoji="1" lang="en-US" altLang="zh-CN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楷体_GB2312" pitchFamily="49" charset="-122"/>
                <a:cs typeface="Arial" pitchFamily="34" charset="0"/>
              </a:rPr>
              <a:t>V</a:t>
            </a:r>
            <a:r>
              <a:rPr kumimoji="1" lang="en-US" altLang="zh-CN" sz="2800" b="1" baseline="-30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楷体_GB2312" pitchFamily="49" charset="-122"/>
                <a:cs typeface="Arial" pitchFamily="34" charset="0"/>
              </a:rPr>
              <a:t>w</a:t>
            </a:r>
            <a:endParaRPr kumimoji="1" lang="en-US" altLang="zh-CN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楷体_GB2312" pitchFamily="49" charset="-122"/>
              <a:cs typeface="Arial" pitchFamily="34" charset="0"/>
            </a:endParaRPr>
          </a:p>
          <a:p>
            <a:pPr algn="just" eaLnBrk="1" hangingPunct="1">
              <a:lnSpc>
                <a:spcPct val="140000"/>
              </a:lnSpc>
              <a:defRPr/>
            </a:pPr>
            <a:r>
              <a:rPr kumimoji="1" lang="en-US" altLang="zh-CN" sz="2400" b="1" dirty="0">
                <a:solidFill>
                  <a:srgbClr val="002060"/>
                </a:solidFill>
                <a:latin typeface="Arial" charset="0"/>
                <a:ea typeface="楷体_GB2312" pitchFamily="49" charset="-122"/>
              </a:rPr>
              <a:t>         </a:t>
            </a:r>
            <a:r>
              <a:rPr kumimoji="1" lang="en-US" altLang="zh-CN" sz="2400" b="1" dirty="0" err="1">
                <a:solidFill>
                  <a:srgbClr val="002060"/>
                </a:solidFill>
                <a:latin typeface="Arial" charset="0"/>
                <a:ea typeface="楷体_GB2312" pitchFamily="49" charset="-122"/>
              </a:rPr>
              <a:t>μ</a:t>
            </a:r>
            <a:r>
              <a:rPr kumimoji="1" lang="en-US" altLang="zh-CN" sz="2400" b="1" baseline="-30000" dirty="0" err="1">
                <a:solidFill>
                  <a:srgbClr val="002060"/>
                </a:solidFill>
                <a:latin typeface="Arial" charset="0"/>
                <a:ea typeface="楷体_GB2312" pitchFamily="49" charset="-122"/>
              </a:rPr>
              <a:t>w</a:t>
            </a:r>
            <a:r>
              <a:rPr kumimoji="1" lang="en-US" altLang="zh-CN" sz="2400" b="1" dirty="0">
                <a:solidFill>
                  <a:srgbClr val="002060"/>
                </a:solidFill>
                <a:latin typeface="Arial" charset="0"/>
                <a:ea typeface="楷体_GB2312" pitchFamily="49" charset="-122"/>
              </a:rPr>
              <a:t> </a:t>
            </a:r>
            <a:r>
              <a:rPr kumimoji="1" lang="zh-CN" altLang="en-US" sz="2400" b="1" dirty="0">
                <a:solidFill>
                  <a:srgbClr val="002060"/>
                </a:solidFill>
                <a:latin typeface="Arial" charset="0"/>
                <a:ea typeface="楷体_GB2312" pitchFamily="49" charset="-122"/>
              </a:rPr>
              <a:t>：水溶液的化学势（</a:t>
            </a:r>
            <a:r>
              <a:rPr kumimoji="1" lang="en-US" altLang="zh-CN" sz="2400" b="1" dirty="0">
                <a:solidFill>
                  <a:srgbClr val="002060"/>
                </a:solidFill>
                <a:latin typeface="Arial" charset="0"/>
                <a:ea typeface="楷体_GB2312" pitchFamily="49" charset="-122"/>
              </a:rPr>
              <a:t>J/mol=Nm/mol</a:t>
            </a:r>
            <a:r>
              <a:rPr kumimoji="1" lang="zh-CN" altLang="en-US" sz="2400" b="1" dirty="0">
                <a:solidFill>
                  <a:srgbClr val="002060"/>
                </a:solidFill>
                <a:latin typeface="Arial" charset="0"/>
                <a:ea typeface="楷体_GB2312" pitchFamily="49" charset="-122"/>
              </a:rPr>
              <a:t>）</a:t>
            </a:r>
          </a:p>
          <a:p>
            <a:pPr algn="just" eaLnBrk="1" hangingPunct="1">
              <a:lnSpc>
                <a:spcPct val="140000"/>
              </a:lnSpc>
              <a:defRPr/>
            </a:pPr>
            <a:r>
              <a:rPr kumimoji="1" lang="zh-CN" altLang="en-US" sz="2400" b="1" dirty="0">
                <a:solidFill>
                  <a:srgbClr val="002060"/>
                </a:solidFill>
                <a:latin typeface="Arial" charset="0"/>
                <a:ea typeface="楷体_GB2312" pitchFamily="49" charset="-122"/>
              </a:rPr>
              <a:t>         </a:t>
            </a:r>
            <a:r>
              <a:rPr kumimoji="1" lang="en-US" altLang="zh-CN" sz="2400" b="1" dirty="0">
                <a:solidFill>
                  <a:srgbClr val="002060"/>
                </a:solidFill>
                <a:latin typeface="Arial" charset="0"/>
                <a:ea typeface="楷体_GB2312" pitchFamily="49" charset="-122"/>
              </a:rPr>
              <a:t>μ</a:t>
            </a:r>
            <a:r>
              <a:rPr kumimoji="1" lang="en-US" altLang="zh-CN" sz="2400" b="1" baseline="30000" dirty="0">
                <a:solidFill>
                  <a:srgbClr val="002060"/>
                </a:solidFill>
                <a:latin typeface="Arial" charset="0"/>
                <a:ea typeface="楷体_GB2312" pitchFamily="49" charset="-122"/>
              </a:rPr>
              <a:t>0</a:t>
            </a:r>
            <a:r>
              <a:rPr kumimoji="1" lang="en-US" altLang="zh-CN" sz="2400" b="1" baseline="-30000" dirty="0">
                <a:solidFill>
                  <a:srgbClr val="002060"/>
                </a:solidFill>
                <a:latin typeface="Arial" charset="0"/>
                <a:ea typeface="楷体_GB2312" pitchFamily="49" charset="-122"/>
              </a:rPr>
              <a:t>w</a:t>
            </a:r>
            <a:r>
              <a:rPr kumimoji="1" lang="zh-CN" altLang="en-US" sz="2400" b="1" dirty="0">
                <a:solidFill>
                  <a:srgbClr val="002060"/>
                </a:solidFill>
                <a:latin typeface="Arial" charset="0"/>
                <a:ea typeface="楷体_GB2312" pitchFamily="49" charset="-122"/>
              </a:rPr>
              <a:t>：同温同压同一系统中纯水的化学势</a:t>
            </a:r>
          </a:p>
          <a:p>
            <a:pPr algn="just" eaLnBrk="1" hangingPunct="1">
              <a:lnSpc>
                <a:spcPct val="140000"/>
              </a:lnSpc>
              <a:defRPr/>
            </a:pPr>
            <a:r>
              <a:rPr kumimoji="1" lang="zh-CN" altLang="en-US" sz="2400" b="1" dirty="0">
                <a:solidFill>
                  <a:srgbClr val="002060"/>
                </a:solidFill>
                <a:latin typeface="Arial" charset="0"/>
                <a:ea typeface="楷体_GB2312" pitchFamily="49" charset="-122"/>
              </a:rPr>
              <a:t>           </a:t>
            </a:r>
            <a:r>
              <a:rPr kumimoji="1" lang="en-US" altLang="zh-CN" sz="2400" b="1" dirty="0" err="1">
                <a:solidFill>
                  <a:srgbClr val="002060"/>
                </a:solidFill>
                <a:latin typeface="Arial" charset="0"/>
                <a:ea typeface="楷体_GB2312" pitchFamily="49" charset="-122"/>
              </a:rPr>
              <a:t>V</a:t>
            </a:r>
            <a:r>
              <a:rPr kumimoji="1" lang="en-US" altLang="zh-CN" sz="2400" b="1" baseline="-30000" dirty="0" err="1">
                <a:solidFill>
                  <a:srgbClr val="002060"/>
                </a:solidFill>
                <a:latin typeface="Arial" charset="0"/>
                <a:ea typeface="楷体_GB2312" pitchFamily="49" charset="-122"/>
              </a:rPr>
              <a:t>w</a:t>
            </a:r>
            <a:r>
              <a:rPr kumimoji="1" lang="zh-CN" altLang="en-US" sz="2400" b="1" dirty="0">
                <a:solidFill>
                  <a:srgbClr val="002060"/>
                </a:solidFill>
                <a:latin typeface="Arial" charset="0"/>
                <a:ea typeface="楷体_GB2312" pitchFamily="49" charset="-122"/>
              </a:rPr>
              <a:t>：</a:t>
            </a:r>
            <a:r>
              <a:rPr kumimoji="1" lang="zh-CN" altLang="en-US" sz="2400" b="1" dirty="0" smtClean="0">
                <a:solidFill>
                  <a:srgbClr val="002060"/>
                </a:solidFill>
                <a:latin typeface="Arial" charset="0"/>
                <a:ea typeface="楷体_GB2312" pitchFamily="49" charset="-122"/>
              </a:rPr>
              <a:t>水偏摩尔体积</a:t>
            </a:r>
            <a:r>
              <a:rPr kumimoji="1" lang="en-US" altLang="zh-CN" sz="2400" b="1" dirty="0">
                <a:solidFill>
                  <a:srgbClr val="002060"/>
                </a:solidFill>
                <a:latin typeface="Arial" charset="0"/>
                <a:ea typeface="楷体_GB2312" pitchFamily="49" charset="-122"/>
              </a:rPr>
              <a:t>(m</a:t>
            </a:r>
            <a:r>
              <a:rPr kumimoji="1" lang="en-US" altLang="zh-CN" sz="2400" b="1" baseline="30000" dirty="0">
                <a:solidFill>
                  <a:srgbClr val="002060"/>
                </a:solidFill>
                <a:latin typeface="Arial" charset="0"/>
                <a:ea typeface="楷体_GB2312" pitchFamily="49" charset="-122"/>
              </a:rPr>
              <a:t>3</a:t>
            </a:r>
            <a:r>
              <a:rPr kumimoji="1" lang="en-US" altLang="zh-CN" sz="2400" b="1" dirty="0">
                <a:solidFill>
                  <a:srgbClr val="002060"/>
                </a:solidFill>
                <a:latin typeface="Arial" charset="0"/>
                <a:ea typeface="楷体_GB2312" pitchFamily="49" charset="-122"/>
              </a:rPr>
              <a:t>/mol)</a:t>
            </a:r>
          </a:p>
          <a:p>
            <a:pPr algn="just" eaLnBrk="1" hangingPunct="1">
              <a:lnSpc>
                <a:spcPct val="140000"/>
              </a:lnSpc>
              <a:defRPr/>
            </a:pPr>
            <a:r>
              <a:rPr kumimoji="1" lang="en-US" altLang="zh-CN" sz="2400" b="1" dirty="0">
                <a:solidFill>
                  <a:srgbClr val="002060"/>
                </a:solidFill>
                <a:latin typeface="Times New Roman" pitchFamily="18" charset="0"/>
                <a:ea typeface="楷体_GB2312" pitchFamily="49" charset="-122"/>
              </a:rPr>
              <a:t>           </a:t>
            </a:r>
            <a:r>
              <a:rPr kumimoji="1" lang="en-US" altLang="zh-CN" sz="2400" b="1" dirty="0" err="1">
                <a:solidFill>
                  <a:srgbClr val="002060"/>
                </a:solidFill>
                <a:latin typeface="Times New Roman" pitchFamily="18" charset="0"/>
                <a:ea typeface="楷体_GB2312" pitchFamily="49" charset="-122"/>
              </a:rPr>
              <a:t>Ψ</a:t>
            </a:r>
            <a:r>
              <a:rPr kumimoji="1" lang="en-US" altLang="zh-CN" sz="2400" b="1" baseline="-30000" dirty="0" err="1">
                <a:solidFill>
                  <a:srgbClr val="002060"/>
                </a:solidFill>
                <a:latin typeface="Times New Roman" pitchFamily="18" charset="0"/>
                <a:ea typeface="楷体_GB2312" pitchFamily="49" charset="-122"/>
              </a:rPr>
              <a:t>w</a:t>
            </a:r>
            <a:r>
              <a:rPr kumimoji="1" lang="en-US" altLang="zh-CN" sz="2400" b="1" dirty="0">
                <a:solidFill>
                  <a:srgbClr val="002060"/>
                </a:solidFill>
                <a:latin typeface="Times New Roman" pitchFamily="18" charset="0"/>
                <a:ea typeface="楷体_GB2312" pitchFamily="49" charset="-122"/>
              </a:rPr>
              <a:t>:   </a:t>
            </a:r>
            <a:r>
              <a:rPr kumimoji="1" lang="zh-CN" altLang="en-US" sz="2400" b="1" dirty="0">
                <a:solidFill>
                  <a:srgbClr val="002060"/>
                </a:solidFill>
                <a:latin typeface="Times New Roman" pitchFamily="18" charset="0"/>
                <a:ea typeface="楷体_GB2312" pitchFamily="49" charset="-122"/>
              </a:rPr>
              <a:t>水势，</a:t>
            </a:r>
            <a:r>
              <a:rPr kumimoji="1" lang="en-US" altLang="zh-CN" sz="2400" b="1" dirty="0" smtClean="0">
                <a:solidFill>
                  <a:srgbClr val="002060"/>
                </a:solidFill>
                <a:latin typeface="Times New Roman" pitchFamily="18" charset="0"/>
                <a:ea typeface="楷体_GB2312" pitchFamily="49" charset="-122"/>
              </a:rPr>
              <a:t>Nm/mol÷m</a:t>
            </a:r>
            <a:r>
              <a:rPr kumimoji="1" lang="en-US" altLang="zh-CN" sz="2400" b="1" baseline="30000" dirty="0" smtClean="0">
                <a:solidFill>
                  <a:srgbClr val="002060"/>
                </a:solidFill>
                <a:latin typeface="Times New Roman" pitchFamily="18" charset="0"/>
                <a:ea typeface="楷体_GB2312" pitchFamily="49" charset="-122"/>
              </a:rPr>
              <a:t>3</a:t>
            </a:r>
            <a:r>
              <a:rPr kumimoji="1" lang="en-US" altLang="zh-CN" sz="2400" b="1" dirty="0" smtClean="0">
                <a:solidFill>
                  <a:srgbClr val="002060"/>
                </a:solidFill>
                <a:latin typeface="Times New Roman" pitchFamily="18" charset="0"/>
                <a:ea typeface="楷体_GB2312" pitchFamily="49" charset="-122"/>
              </a:rPr>
              <a:t>/mol=N/m</a:t>
            </a:r>
            <a:r>
              <a:rPr kumimoji="1" lang="en-US" altLang="zh-CN" sz="2400" b="1" baseline="30000" dirty="0" smtClean="0">
                <a:solidFill>
                  <a:srgbClr val="002060"/>
                </a:solidFill>
                <a:latin typeface="Times New Roman" pitchFamily="18" charset="0"/>
                <a:ea typeface="楷体_GB2312" pitchFamily="49" charset="-122"/>
              </a:rPr>
              <a:t>2</a:t>
            </a:r>
            <a:r>
              <a:rPr kumimoji="1" lang="en-US" altLang="zh-CN" sz="2400" b="1" dirty="0" smtClean="0">
                <a:solidFill>
                  <a:srgbClr val="002060"/>
                </a:solidFill>
                <a:latin typeface="Times New Roman" pitchFamily="18" charset="0"/>
                <a:ea typeface="楷体_GB2312" pitchFamily="49" charset="-122"/>
              </a:rPr>
              <a:t>=Pa</a:t>
            </a:r>
            <a:endParaRPr kumimoji="1" lang="en-US" altLang="zh-CN" sz="2400" b="1" dirty="0">
              <a:solidFill>
                <a:srgbClr val="002060"/>
              </a:solidFill>
              <a:latin typeface="Arial" charset="0"/>
              <a:ea typeface="楷体_GB2312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333375"/>
            <a:ext cx="8362950" cy="2209800"/>
          </a:xfrm>
        </p:spPr>
        <p:txBody>
          <a:bodyPr/>
          <a:lstStyle/>
          <a:p>
            <a:pPr eaLnBrk="1" hangingPunct="1">
              <a:lnSpc>
                <a:spcPct val="160000"/>
              </a:lnSpc>
              <a:buClr>
                <a:srgbClr val="FF0000"/>
              </a:buClr>
              <a:defRPr/>
            </a:pPr>
            <a:r>
              <a:rPr lang="zh-CN" altLang="en-US" sz="2400" b="1" dirty="0" smtClean="0">
                <a:solidFill>
                  <a:srgbClr val="000099"/>
                </a:solidFill>
                <a:latin typeface="楷体_GB2312" pitchFamily="49" charset="-122"/>
                <a:ea typeface="楷体_GB2312" pitchFamily="49" charset="-122"/>
              </a:rPr>
              <a:t>纯水的化学势为零，水中的溶质会增加束缚能，降低水的自由能，所以溶液的化学势均小于零，为负值。 </a:t>
            </a:r>
          </a:p>
          <a:p>
            <a:pPr eaLnBrk="1" hangingPunct="1">
              <a:lnSpc>
                <a:spcPct val="160000"/>
              </a:lnSpc>
              <a:buClr>
                <a:srgbClr val="FF0000"/>
              </a:buClr>
              <a:defRPr/>
            </a:pPr>
            <a:r>
              <a:rPr lang="zh-CN" altLang="en-US" sz="2400" b="1" dirty="0" smtClean="0">
                <a:solidFill>
                  <a:srgbClr val="000099"/>
                </a:solidFill>
                <a:latin typeface="楷体_GB2312" pitchFamily="49" charset="-122"/>
                <a:ea typeface="楷体_GB2312" pitchFamily="49" charset="-122"/>
              </a:rPr>
              <a:t>水分的移动方向：水分由高水势区域流向低水势区域。</a:t>
            </a:r>
            <a:endParaRPr lang="zh-CN" altLang="en-US" sz="2400" b="1" dirty="0" smtClean="0">
              <a:solidFill>
                <a:srgbClr val="000099"/>
              </a:solidFill>
            </a:endParaRPr>
          </a:p>
        </p:txBody>
      </p:sp>
      <p:pic>
        <p:nvPicPr>
          <p:cNvPr id="76803" name="Picture 4" descr="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743200"/>
            <a:ext cx="5029200" cy="360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ding Grid">
  <a:themeElements>
    <a:clrScheme name="">
      <a:dk1>
        <a:srgbClr val="000000"/>
      </a:dk1>
      <a:lt1>
        <a:srgbClr val="FFFFFF"/>
      </a:lt1>
      <a:dk2>
        <a:srgbClr val="000000"/>
      </a:dk2>
      <a:lt2>
        <a:srgbClr val="FF330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3300"/>
      </a:hlink>
      <a:folHlink>
        <a:srgbClr val="3366FF"/>
      </a:folHlink>
    </a:clrScheme>
    <a:fontScheme name="Fading Grid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楷体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楷体" pitchFamily="49" charset="-122"/>
          </a:defRPr>
        </a:defPPr>
      </a:lstStyle>
    </a:lnDef>
  </a:objectDefaults>
  <a:extraClrSchemeLst>
    <a:extraClrScheme>
      <a:clrScheme name="Fading Grid 1">
        <a:dk1>
          <a:srgbClr val="7E0000"/>
        </a:dk1>
        <a:lt1>
          <a:srgbClr val="FFFFFF"/>
        </a:lt1>
        <a:dk2>
          <a:srgbClr val="800000"/>
        </a:dk2>
        <a:lt2>
          <a:srgbClr val="FCF0B2"/>
        </a:lt2>
        <a:accent1>
          <a:srgbClr val="C5543D"/>
        </a:accent1>
        <a:accent2>
          <a:srgbClr val="660000"/>
        </a:accent2>
        <a:accent3>
          <a:srgbClr val="C0AAAA"/>
        </a:accent3>
        <a:accent4>
          <a:srgbClr val="DADADA"/>
        </a:accent4>
        <a:accent5>
          <a:srgbClr val="DFB3AF"/>
        </a:accent5>
        <a:accent6>
          <a:srgbClr val="5C0000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2">
        <a:dk1>
          <a:srgbClr val="000066"/>
        </a:dk1>
        <a:lt1>
          <a:srgbClr val="FFFFFF"/>
        </a:lt1>
        <a:dk2>
          <a:srgbClr val="000066"/>
        </a:dk2>
        <a:lt2>
          <a:srgbClr val="B2B8C8"/>
        </a:lt2>
        <a:accent1>
          <a:srgbClr val="008080"/>
        </a:accent1>
        <a:accent2>
          <a:srgbClr val="00004E"/>
        </a:accent2>
        <a:accent3>
          <a:srgbClr val="AAAAB8"/>
        </a:accent3>
        <a:accent4>
          <a:srgbClr val="DADADA"/>
        </a:accent4>
        <a:accent5>
          <a:srgbClr val="AAC0C0"/>
        </a:accent5>
        <a:accent6>
          <a:srgbClr val="000046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3">
        <a:dk1>
          <a:srgbClr val="010199"/>
        </a:dk1>
        <a:lt1>
          <a:srgbClr val="FFFFFF"/>
        </a:lt1>
        <a:dk2>
          <a:srgbClr val="000099"/>
        </a:dk2>
        <a:lt2>
          <a:srgbClr val="CCFFFF"/>
        </a:lt2>
        <a:accent1>
          <a:srgbClr val="00C600"/>
        </a:accent1>
        <a:accent2>
          <a:srgbClr val="01017D"/>
        </a:accent2>
        <a:accent3>
          <a:srgbClr val="AAAACA"/>
        </a:accent3>
        <a:accent4>
          <a:srgbClr val="DADADA"/>
        </a:accent4>
        <a:accent5>
          <a:srgbClr val="AADFAA"/>
        </a:accent5>
        <a:accent6>
          <a:srgbClr val="010171"/>
        </a:accent6>
        <a:hlink>
          <a:srgbClr val="FFE701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4">
        <a:dk1>
          <a:srgbClr val="6B6B99"/>
        </a:dk1>
        <a:lt1>
          <a:srgbClr val="EAEAEA"/>
        </a:lt1>
        <a:dk2>
          <a:srgbClr val="666699"/>
        </a:dk2>
        <a:lt2>
          <a:srgbClr val="CCECFF"/>
        </a:lt2>
        <a:accent1>
          <a:srgbClr val="00CC66"/>
        </a:accent1>
        <a:accent2>
          <a:srgbClr val="54547A"/>
        </a:accent2>
        <a:accent3>
          <a:srgbClr val="B8B8CA"/>
        </a:accent3>
        <a:accent4>
          <a:srgbClr val="C8C8C8"/>
        </a:accent4>
        <a:accent5>
          <a:srgbClr val="AAE2B8"/>
        </a:accent5>
        <a:accent6>
          <a:srgbClr val="4B4B6E"/>
        </a:accent6>
        <a:hlink>
          <a:srgbClr val="65B2FF"/>
        </a:hlink>
        <a:folHlink>
          <a:srgbClr val="99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5">
        <a:dk1>
          <a:srgbClr val="00827F"/>
        </a:dk1>
        <a:lt1>
          <a:srgbClr val="FFFFFF"/>
        </a:lt1>
        <a:dk2>
          <a:srgbClr val="008080"/>
        </a:dk2>
        <a:lt2>
          <a:srgbClr val="FFFFCC"/>
        </a:lt2>
        <a:accent1>
          <a:srgbClr val="6D6FC7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BABBE0"/>
        </a:accent5>
        <a:accent6>
          <a:srgbClr val="005A58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6">
        <a:dk1>
          <a:srgbClr val="4D4D4D"/>
        </a:dk1>
        <a:lt1>
          <a:srgbClr val="FFFFFF"/>
        </a:lt1>
        <a:dk2>
          <a:srgbClr val="525252"/>
        </a:dk2>
        <a:lt2>
          <a:srgbClr val="C0C0C0"/>
        </a:lt2>
        <a:accent1>
          <a:srgbClr val="527C3A"/>
        </a:accent1>
        <a:accent2>
          <a:srgbClr val="444444"/>
        </a:accent2>
        <a:accent3>
          <a:srgbClr val="B3B3B3"/>
        </a:accent3>
        <a:accent4>
          <a:srgbClr val="DADADA"/>
        </a:accent4>
        <a:accent5>
          <a:srgbClr val="B3BFAE"/>
        </a:accent5>
        <a:accent6>
          <a:srgbClr val="3D3D3D"/>
        </a:accent6>
        <a:hlink>
          <a:srgbClr val="FAC458"/>
        </a:hlink>
        <a:folHlink>
          <a:srgbClr val="C77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7">
        <a:dk1>
          <a:srgbClr val="516032"/>
        </a:dk1>
        <a:lt1>
          <a:srgbClr val="FFFFFF"/>
        </a:lt1>
        <a:dk2>
          <a:srgbClr val="546434"/>
        </a:dk2>
        <a:lt2>
          <a:srgbClr val="B2B68A"/>
        </a:lt2>
        <a:accent1>
          <a:srgbClr val="7D8C70"/>
        </a:accent1>
        <a:accent2>
          <a:srgbClr val="414E28"/>
        </a:accent2>
        <a:accent3>
          <a:srgbClr val="B3B8AE"/>
        </a:accent3>
        <a:accent4>
          <a:srgbClr val="DADADA"/>
        </a:accent4>
        <a:accent5>
          <a:srgbClr val="BFC5BB"/>
        </a:accent5>
        <a:accent6>
          <a:srgbClr val="3A4623"/>
        </a:accent6>
        <a:hlink>
          <a:srgbClr val="80C579"/>
        </a:hlink>
        <a:folHlink>
          <a:srgbClr val="7FAD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8">
        <a:dk1>
          <a:srgbClr val="D1CC00"/>
        </a:dk1>
        <a:lt1>
          <a:srgbClr val="FFFFFF"/>
        </a:lt1>
        <a:dk2>
          <a:srgbClr val="CCCC00"/>
        </a:dk2>
        <a:lt2>
          <a:srgbClr val="F3F5B1"/>
        </a:lt2>
        <a:accent1>
          <a:srgbClr val="808000"/>
        </a:accent1>
        <a:accent2>
          <a:srgbClr val="AEAA00"/>
        </a:accent2>
        <a:accent3>
          <a:srgbClr val="E2E2AA"/>
        </a:accent3>
        <a:accent4>
          <a:srgbClr val="DADADA"/>
        </a:accent4>
        <a:accent5>
          <a:srgbClr val="C0C0AA"/>
        </a:accent5>
        <a:accent6>
          <a:srgbClr val="9D9A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9">
        <a:dk1>
          <a:srgbClr val="000000"/>
        </a:dk1>
        <a:lt1>
          <a:srgbClr val="F8F8F8"/>
        </a:lt1>
        <a:dk2>
          <a:srgbClr val="336600"/>
        </a:dk2>
        <a:lt2>
          <a:srgbClr val="FBFBFB"/>
        </a:lt2>
        <a:accent1>
          <a:srgbClr val="009900"/>
        </a:accent1>
        <a:accent2>
          <a:srgbClr val="C6C6C6"/>
        </a:accent2>
        <a:accent3>
          <a:srgbClr val="FBFBFB"/>
        </a:accent3>
        <a:accent4>
          <a:srgbClr val="000000"/>
        </a:accent4>
        <a:accent5>
          <a:srgbClr val="AACAAA"/>
        </a:accent5>
        <a:accent6>
          <a:srgbClr val="B3B3B3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宋体"/>
        <a:cs typeface=""/>
      </a:majorFont>
      <a:minorFont>
        <a:latin typeface="Garamond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楷体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楷体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rbit">
  <a:themeElements>
    <a:clrScheme name="Orbit 4">
      <a:dk1>
        <a:srgbClr val="00ACA8"/>
      </a:dk1>
      <a:lt1>
        <a:srgbClr val="FFFFFF"/>
      </a:lt1>
      <a:dk2>
        <a:srgbClr val="006666"/>
      </a:dk2>
      <a:lt2>
        <a:srgbClr val="FFFF99"/>
      </a:lt2>
      <a:accent1>
        <a:srgbClr val="0099CC"/>
      </a:accent1>
      <a:accent2>
        <a:srgbClr val="6D6FC7"/>
      </a:accent2>
      <a:accent3>
        <a:srgbClr val="AAB8B8"/>
      </a:accent3>
      <a:accent4>
        <a:srgbClr val="DADADA"/>
      </a:accent4>
      <a:accent5>
        <a:srgbClr val="AACAE2"/>
      </a:accent5>
      <a:accent6>
        <a:srgbClr val="6264B4"/>
      </a:accent6>
      <a:hlink>
        <a:srgbClr val="00FFFF"/>
      </a:hlink>
      <a:folHlink>
        <a:srgbClr val="00FF00"/>
      </a:folHlink>
    </a:clrScheme>
    <a:fontScheme name="Orbit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楷体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楷体" pitchFamily="49" charset="-122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ascade">
  <a:themeElements>
    <a:clrScheme name="Cascade 8">
      <a:dk1>
        <a:srgbClr val="204162"/>
      </a:dk1>
      <a:lt1>
        <a:srgbClr val="FFFFFF"/>
      </a:lt1>
      <a:dk2>
        <a:srgbClr val="204162"/>
      </a:dk2>
      <a:lt2>
        <a:srgbClr val="003300"/>
      </a:lt2>
      <a:accent1>
        <a:srgbClr val="99CC00"/>
      </a:accent1>
      <a:accent2>
        <a:srgbClr val="336633"/>
      </a:accent2>
      <a:accent3>
        <a:srgbClr val="FFFFFF"/>
      </a:accent3>
      <a:accent4>
        <a:srgbClr val="1A3653"/>
      </a:accent4>
      <a:accent5>
        <a:srgbClr val="CAE2AA"/>
      </a:accent5>
      <a:accent6>
        <a:srgbClr val="2D5C2D"/>
      </a:accent6>
      <a:hlink>
        <a:srgbClr val="6666FF"/>
      </a:hlink>
      <a:folHlink>
        <a:srgbClr val="C5C248"/>
      </a:folHlink>
    </a:clrScheme>
    <a:fontScheme name="Cascade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楷体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楷体" pitchFamily="49" charset="-122"/>
          </a:defRPr>
        </a:defPPr>
      </a:lstStyle>
    </a:lnDef>
  </a:objectDefaults>
  <a:extraClrSchemeLst>
    <a:extraClrScheme>
      <a:clrScheme name="Cascade 1">
        <a:dk1>
          <a:srgbClr val="C0C0C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5C5C8A"/>
        </a:accent6>
        <a:hlink>
          <a:srgbClr val="FFFF99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2">
        <a:dk1>
          <a:srgbClr val="CC99FF"/>
        </a:dk1>
        <a:lt1>
          <a:srgbClr val="FFFFFF"/>
        </a:lt1>
        <a:dk2>
          <a:srgbClr val="400040"/>
        </a:dk2>
        <a:lt2>
          <a:srgbClr val="FFFFFF"/>
        </a:lt2>
        <a:accent1>
          <a:srgbClr val="FF66FF"/>
        </a:accent1>
        <a:accent2>
          <a:srgbClr val="CC00CC"/>
        </a:accent2>
        <a:accent3>
          <a:srgbClr val="AFAAAF"/>
        </a:accent3>
        <a:accent4>
          <a:srgbClr val="DADADA"/>
        </a:accent4>
        <a:accent5>
          <a:srgbClr val="FFB8FF"/>
        </a:accent5>
        <a:accent6>
          <a:srgbClr val="B900B9"/>
        </a:accent6>
        <a:hlink>
          <a:srgbClr val="FF7C80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3">
        <a:dk1>
          <a:srgbClr val="CC99FF"/>
        </a:dk1>
        <a:lt1>
          <a:srgbClr val="FFFFFF"/>
        </a:lt1>
        <a:dk2>
          <a:srgbClr val="34022D"/>
        </a:dk2>
        <a:lt2>
          <a:srgbClr val="FFFFFF"/>
        </a:lt2>
        <a:accent1>
          <a:srgbClr val="775EC8"/>
        </a:accent1>
        <a:accent2>
          <a:srgbClr val="9933FF"/>
        </a:accent2>
        <a:accent3>
          <a:srgbClr val="AEAAAD"/>
        </a:accent3>
        <a:accent4>
          <a:srgbClr val="DADADA"/>
        </a:accent4>
        <a:accent5>
          <a:srgbClr val="BDB6E0"/>
        </a:accent5>
        <a:accent6>
          <a:srgbClr val="8A2DE7"/>
        </a:accent6>
        <a:hlink>
          <a:srgbClr val="993366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4">
        <a:dk1>
          <a:srgbClr val="FFFFCC"/>
        </a:dk1>
        <a:lt1>
          <a:srgbClr val="FFFFFF"/>
        </a:lt1>
        <a:dk2>
          <a:srgbClr val="000066"/>
        </a:dk2>
        <a:lt2>
          <a:srgbClr val="FFFFFF"/>
        </a:lt2>
        <a:accent1>
          <a:srgbClr val="0078F0"/>
        </a:accent1>
        <a:accent2>
          <a:srgbClr val="CCECFF"/>
        </a:accent2>
        <a:accent3>
          <a:srgbClr val="AAAAB8"/>
        </a:accent3>
        <a:accent4>
          <a:srgbClr val="DADADA"/>
        </a:accent4>
        <a:accent5>
          <a:srgbClr val="AABEF6"/>
        </a:accent5>
        <a:accent6>
          <a:srgbClr val="B9D6E7"/>
        </a:accent6>
        <a:hlink>
          <a:srgbClr val="3399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5">
        <a:dk1>
          <a:srgbClr val="00FFFF"/>
        </a:dk1>
        <a:lt1>
          <a:srgbClr val="FFFFFF"/>
        </a:lt1>
        <a:dk2>
          <a:srgbClr val="4E009C"/>
        </a:dk2>
        <a:lt2>
          <a:srgbClr val="FFFFFF"/>
        </a:lt2>
        <a:accent1>
          <a:srgbClr val="00A8A4"/>
        </a:accent1>
        <a:accent2>
          <a:srgbClr val="3399FF"/>
        </a:accent2>
        <a:accent3>
          <a:srgbClr val="B2AACB"/>
        </a:accent3>
        <a:accent4>
          <a:srgbClr val="DADADA"/>
        </a:accent4>
        <a:accent5>
          <a:srgbClr val="AAD1CF"/>
        </a:accent5>
        <a:accent6>
          <a:srgbClr val="2D8A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6">
        <a:dk1>
          <a:srgbClr val="CCCC33"/>
        </a:dk1>
        <a:lt1>
          <a:srgbClr val="FFFFFF"/>
        </a:lt1>
        <a:dk2>
          <a:srgbClr val="003300"/>
        </a:dk2>
        <a:lt2>
          <a:srgbClr val="FFFFCC"/>
        </a:lt2>
        <a:accent1>
          <a:srgbClr val="008000"/>
        </a:accent1>
        <a:accent2>
          <a:srgbClr val="669900"/>
        </a:accent2>
        <a:accent3>
          <a:srgbClr val="AAADAA"/>
        </a:accent3>
        <a:accent4>
          <a:srgbClr val="DADADA"/>
        </a:accent4>
        <a:accent5>
          <a:srgbClr val="AAC0AA"/>
        </a:accent5>
        <a:accent6>
          <a:srgbClr val="5C8A00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7">
        <a:dk1>
          <a:srgbClr val="CCCC99"/>
        </a:dk1>
        <a:lt1>
          <a:srgbClr val="FFFFFF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E2CAAA"/>
        </a:accent5>
        <a:accent6>
          <a:srgbClr val="8A5C2D"/>
        </a:accent6>
        <a:hlink>
          <a:srgbClr val="FFFFCC"/>
        </a:hlink>
        <a:folHlink>
          <a:srgbClr val="DDD8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8">
        <a:dk1>
          <a:srgbClr val="204162"/>
        </a:dk1>
        <a:lt1>
          <a:srgbClr val="FFFFFF"/>
        </a:lt1>
        <a:dk2>
          <a:srgbClr val="204162"/>
        </a:dk2>
        <a:lt2>
          <a:srgbClr val="003300"/>
        </a:lt2>
        <a:accent1>
          <a:srgbClr val="99CC00"/>
        </a:accent1>
        <a:accent2>
          <a:srgbClr val="336633"/>
        </a:accent2>
        <a:accent3>
          <a:srgbClr val="FFFFFF"/>
        </a:accent3>
        <a:accent4>
          <a:srgbClr val="1A3653"/>
        </a:accent4>
        <a:accent5>
          <a:srgbClr val="CAE2AA"/>
        </a:accent5>
        <a:accent6>
          <a:srgbClr val="2D5C2D"/>
        </a:accent6>
        <a:hlink>
          <a:srgbClr val="6666FF"/>
        </a:hlink>
        <a:folHlink>
          <a:srgbClr val="C5C2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scade 9">
        <a:dk1>
          <a:srgbClr val="000000"/>
        </a:dk1>
        <a:lt1>
          <a:srgbClr val="FFFFFF"/>
        </a:lt1>
        <a:dk2>
          <a:srgbClr val="1C1C34"/>
        </a:dk2>
        <a:lt2>
          <a:srgbClr val="000066"/>
        </a:lt2>
        <a:accent1>
          <a:srgbClr val="DDDDDD"/>
        </a:accent1>
        <a:accent2>
          <a:srgbClr val="6699CC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5C8AB9"/>
        </a:accent6>
        <a:hlink>
          <a:srgbClr val="005A58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4313</TotalTime>
  <Words>888</Words>
  <Application>Microsoft Office PowerPoint</Application>
  <PresentationFormat>全屏显示(4:3)</PresentationFormat>
  <Paragraphs>105</Paragraphs>
  <Slides>31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4</vt:i4>
      </vt:variant>
      <vt:variant>
        <vt:lpstr>幻灯片标题</vt:lpstr>
      </vt:variant>
      <vt:variant>
        <vt:i4>31</vt:i4>
      </vt:variant>
    </vt:vector>
  </HeadingPairs>
  <TitlesOfParts>
    <vt:vector size="35" baseType="lpstr">
      <vt:lpstr>Fading Grid</vt:lpstr>
      <vt:lpstr>Stream</vt:lpstr>
      <vt:lpstr>Orbit</vt:lpstr>
      <vt:lpstr>Cascade</vt:lpstr>
      <vt:lpstr>幻灯片 1</vt:lpstr>
      <vt:lpstr>幻灯片 2</vt:lpstr>
      <vt:lpstr>幻灯片 3</vt:lpstr>
      <vt:lpstr>第二节 植物细胞对水分的吸收</vt:lpstr>
      <vt:lpstr>水分进入细胞的途径</vt:lpstr>
      <vt:lpstr>二、水分跨膜运输的原理--渗透作用</vt:lpstr>
      <vt:lpstr>（一）自由能和水势</vt:lpstr>
      <vt:lpstr>幻灯片 8</vt:lpstr>
      <vt:lpstr>幻灯片 9</vt:lpstr>
      <vt:lpstr>幻灯片 10</vt:lpstr>
      <vt:lpstr>幻灯片 11</vt:lpstr>
      <vt:lpstr>幻灯片 12</vt:lpstr>
      <vt:lpstr>渗  透  势</vt:lpstr>
      <vt:lpstr>压 力 势 </vt:lpstr>
      <vt:lpstr>幻灯片 15</vt:lpstr>
      <vt:lpstr>第三节  根系吸水和水分向上运输</vt:lpstr>
      <vt:lpstr>（一）根系吸水的途径</vt:lpstr>
      <vt:lpstr>幻灯片 18</vt:lpstr>
      <vt:lpstr>（二）根系吸水和水分向上运输的动力</vt:lpstr>
      <vt:lpstr>根压存在的证据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1、K+</vt:lpstr>
      <vt:lpstr>2、苹果酸</vt:lpstr>
      <vt:lpstr>3、蔗糖</vt:lpstr>
      <vt:lpstr>幻灯片 31</vt:lpstr>
    </vt:vector>
  </TitlesOfParts>
  <Company>ws1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没有幻灯片标题</dc:title>
  <dc:creator>FENG</dc:creator>
  <cp:lastModifiedBy>Administrator</cp:lastModifiedBy>
  <cp:revision>255</cp:revision>
  <dcterms:created xsi:type="dcterms:W3CDTF">2002-05-09T11:23:56Z</dcterms:created>
  <dcterms:modified xsi:type="dcterms:W3CDTF">2018-06-29T08:30:31Z</dcterms:modified>
</cp:coreProperties>
</file>