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710" r:id="rId3"/>
    <p:sldMasterId id="2147483722" r:id="rId4"/>
    <p:sldMasterId id="2147483734" r:id="rId5"/>
  </p:sldMasterIdLst>
  <p:notesMasterIdLst>
    <p:notesMasterId r:id="rId61"/>
  </p:notesMasterIdLst>
  <p:handoutMasterIdLst>
    <p:handoutMasterId r:id="rId62"/>
  </p:handoutMasterIdLst>
  <p:sldIdLst>
    <p:sldId id="258" r:id="rId6"/>
    <p:sldId id="345" r:id="rId7"/>
    <p:sldId id="280" r:id="rId8"/>
    <p:sldId id="346" r:id="rId9"/>
    <p:sldId id="469" r:id="rId10"/>
    <p:sldId id="437" r:id="rId11"/>
    <p:sldId id="348" r:id="rId12"/>
    <p:sldId id="274" r:id="rId13"/>
    <p:sldId id="395" r:id="rId14"/>
    <p:sldId id="454" r:id="rId15"/>
    <p:sldId id="276" r:id="rId16"/>
    <p:sldId id="277" r:id="rId17"/>
    <p:sldId id="420" r:id="rId18"/>
    <p:sldId id="371" r:id="rId19"/>
    <p:sldId id="359" r:id="rId20"/>
    <p:sldId id="471" r:id="rId21"/>
    <p:sldId id="360" r:id="rId22"/>
    <p:sldId id="284" r:id="rId23"/>
    <p:sldId id="470" r:id="rId24"/>
    <p:sldId id="447" r:id="rId25"/>
    <p:sldId id="362" r:id="rId26"/>
    <p:sldId id="396" r:id="rId27"/>
    <p:sldId id="397" r:id="rId28"/>
    <p:sldId id="449" r:id="rId29"/>
    <p:sldId id="361" r:id="rId30"/>
    <p:sldId id="364" r:id="rId31"/>
    <p:sldId id="366" r:id="rId32"/>
    <p:sldId id="398" r:id="rId33"/>
    <p:sldId id="452" r:id="rId34"/>
    <p:sldId id="399" r:id="rId35"/>
    <p:sldId id="368" r:id="rId36"/>
    <p:sldId id="403" r:id="rId37"/>
    <p:sldId id="463" r:id="rId38"/>
    <p:sldId id="455" r:id="rId39"/>
    <p:sldId id="458" r:id="rId40"/>
    <p:sldId id="370" r:id="rId41"/>
    <p:sldId id="305" r:id="rId42"/>
    <p:sldId id="442" r:id="rId43"/>
    <p:sldId id="453" r:id="rId44"/>
    <p:sldId id="404" r:id="rId45"/>
    <p:sldId id="444" r:id="rId46"/>
    <p:sldId id="407" r:id="rId47"/>
    <p:sldId id="310" r:id="rId48"/>
    <p:sldId id="421" r:id="rId49"/>
    <p:sldId id="443" r:id="rId50"/>
    <p:sldId id="426" r:id="rId51"/>
    <p:sldId id="427" r:id="rId52"/>
    <p:sldId id="384" r:id="rId53"/>
    <p:sldId id="374" r:id="rId54"/>
    <p:sldId id="408" r:id="rId55"/>
    <p:sldId id="431" r:id="rId56"/>
    <p:sldId id="468" r:id="rId57"/>
    <p:sldId id="430" r:id="rId58"/>
    <p:sldId id="450" r:id="rId59"/>
    <p:sldId id="386" r:id="rId60"/>
  </p:sldIdLst>
  <p:sldSz cx="9144000" cy="6858000" type="overhead"/>
  <p:notesSz cx="6858000" cy="9144000"/>
  <p:defaultTextStyle>
    <a:defPPr>
      <a:defRPr lang="zh-CN"/>
    </a:defPPr>
    <a:lvl1pPr algn="ctr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00"/>
    <a:srgbClr val="FF3300"/>
    <a:srgbClr val="FF9933"/>
    <a:srgbClr val="FFFFCC"/>
    <a:srgbClr val="66FFFF"/>
    <a:srgbClr val="FFFF00"/>
    <a:srgbClr val="CCFF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40" autoAdjust="0"/>
    <p:restoredTop sz="94692" autoAdjust="0"/>
  </p:normalViewPr>
  <p:slideViewPr>
    <p:cSldViewPr>
      <p:cViewPr>
        <p:scale>
          <a:sx n="62" d="100"/>
          <a:sy n="62" d="100"/>
        </p:scale>
        <p:origin x="-2436" y="-106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090" y="-5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6C5A29DD-9DCA-4355-B117-57610106581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endParaRPr lang="en-US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单击以编辑母版文本样式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endParaRPr lang="en-US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784CC599-5723-4539-B87B-62746A8BDD0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A45B2-4926-4E12-9A0E-73E967AA2E3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96D58-678A-42AE-A79A-795F5CFB18A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C59DA-F2B6-4D39-84FF-E272D202BE0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06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20070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0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0709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00710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20071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071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20071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71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71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71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71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071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071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0720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21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22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23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24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25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072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0072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200728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0072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40A61AB-29AB-473B-88E9-5F15D83192E5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200730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3BB09-1F7B-4E19-8DB9-7A85666C839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A7DC1-AA18-483D-8ED4-789F29C13AE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D7658-271F-401B-B882-900207E020B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418C6-2805-4492-8F31-1E83716EECF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B6AB5-A839-4B56-A231-63792428F5C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561DC-9ED5-440C-AB31-5900E849ADD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85FFC-C2F0-4DB5-9935-158BF35A768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F17CC-4234-494D-8405-4C21FABA5CF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19C0C-6872-4F3E-B8CD-3D0214C25FD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F79F9-9394-403A-8116-19E17A21661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1CF42-DB24-4A49-87D1-3DF47F4DD49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altLang="zh-CN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altLang="zh-CN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FA45B2-4926-4E12-9A0E-73E967AA2E3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F17CC-4234-494D-8405-4C21FABA5CFE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60ED56-B95C-4207-9031-3FD4B14F483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44025-393B-4F95-879D-B33228E3A565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EACF00-6C17-401C-8313-98ED0F6BF60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9EA33E-4862-453E-BF3A-332CA1A92441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564368-3735-4575-BCD8-526252A985FB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0ED56-B95C-4207-9031-3FD4B14F483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D68A9-42D7-4A1C-9BBD-74AD6BCAB02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5A92D6-6A59-4795-8E05-6CA91D1CCBB1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B96D58-678A-42AE-A79A-795F5CFB18A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8C59DA-F2B6-4D39-84FF-E272D202BE0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圆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圆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40A61AB-29AB-473B-88E9-5F15D83192E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BB09-1F7B-4E19-8DB9-7A85666C839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7DC1-AA18-483D-8ED4-789F29C13AE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7658-271F-401B-B882-900207E020B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6" name="日期占位符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altLang="zh-CN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C418C6-2805-4492-8F31-1E83716EECF6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FBB6AB5-A839-4B56-A231-63792428F5C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44025-393B-4F95-879D-B33228E3A56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61DC-9ED5-440C-AB31-5900E849ADD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FFC-C2F0-4DB5-9935-158BF35A768B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9C0C-6872-4F3E-B8CD-3D0214C25FDF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79F9-9394-403A-8116-19E17A21661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CF42-DB24-4A49-87D1-3DF47F4DD49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D5C8D6-320A-451B-A109-02FC89DEC978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68AE-71AF-43F6-9066-3FFCD89E666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0DEAAE1-9F96-4FCA-A539-2D791B6D2453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2B89-685E-4914-9C97-F6396DB13E36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467D-B894-4E70-9CC9-834AEA3A0F04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ACF00-6C17-401C-8313-98ED0F6BF60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B5DC-9121-422D-B9A8-DE2BBB8B0AB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D400-A60D-4D33-90A7-50064DFF1556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04F2-17AE-4DB0-81C3-EC99B0C2CF0E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2627-4510-489E-A5D9-E217D615DF64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EB19-EBF6-4F80-AAD5-3681B31E019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1AAC2-74B4-4DA2-9124-47D87A65F2B4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A33E-4862-453E-BF3A-332CA1A9244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64368-3735-4575-BCD8-526252A985F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D68A9-42D7-4A1C-9BBD-74AD6BCAB02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A92D6-6A59-4795-8E05-6CA91D1CCBB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单击以编辑</a:t>
            </a:r>
            <a:r>
              <a:rPr lang="zh-CN" altLang="en-US" smtClean="0"/>
              <a:t>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单击以编辑母版文本样式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sz="1400" b="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 b="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 b="0"/>
            </a:lvl1pPr>
          </a:lstStyle>
          <a:p>
            <a:fld id="{C51DDD2F-1A60-43EC-9479-7026A1BE398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68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9968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68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968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99686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9968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968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9968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69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69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69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69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969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969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9969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69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69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69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70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70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970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9970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9970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9970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9970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F76795E6-4272-4A2F-901E-D087841B930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zh-CN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zh-CN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1DDD2F-1A60-43EC-9479-7026A1BE398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圆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圆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51DDD2F-1A60-43EC-9479-7026A1BE398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1DDD2F-1A60-43EC-9479-7026A1BE3984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4e.plantphys.net/image.php?id=101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3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250825" y="908050"/>
            <a:ext cx="8223250" cy="3282950"/>
          </a:xfrm>
        </p:spPr>
        <p:txBody>
          <a:bodyPr/>
          <a:lstStyle/>
          <a:p>
            <a:r>
              <a:rPr lang="zh-CN" altLang="en-US" sz="6000" b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第三章</a:t>
            </a:r>
            <a:br>
              <a:rPr lang="zh-CN" altLang="en-US" sz="6000" b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6000" b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/>
            </a:r>
            <a:br>
              <a:rPr lang="zh-CN" altLang="en-US" sz="6000" b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6000" b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8000" b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光 合 作 用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2910" y="1142984"/>
            <a:ext cx="81439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1</a:t>
            </a:r>
            <a:r>
              <a:rPr lang="zh-CN" alt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、叶绿素的功能：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      </a:t>
            </a:r>
            <a:r>
              <a:rPr lang="en-US" altLang="zh-CN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chla</a:t>
            </a:r>
            <a:r>
              <a:rPr lang="zh-CN" alt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：收集光能，部分分子可以将光能转化为电能</a:t>
            </a:r>
          </a:p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     </a:t>
            </a:r>
            <a:r>
              <a:rPr lang="en-US" altLang="zh-CN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chlb</a:t>
            </a:r>
            <a:r>
              <a:rPr lang="zh-CN" alt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：只具有收集和传递光能功能。</a:t>
            </a:r>
            <a:endParaRPr lang="en-US" altLang="zh-CN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楷体_GB2312" pitchFamily="49" charset="-122"/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2</a:t>
            </a:r>
            <a:r>
              <a:rPr lang="zh-CN" alt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、类胡萝卜素的功能：</a:t>
            </a:r>
            <a:endParaRPr lang="en-US" altLang="zh-CN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楷体_GB2312" pitchFamily="49" charset="-122"/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        </a:t>
            </a:r>
            <a:r>
              <a:rPr lang="zh-CN" alt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收集、传递光能，防止强光伤害叶绿素（在叶绿体类囊体膜上形成捕光色素复合体时，类胡萝卜素在外围包裹叶绿素分子）。</a:t>
            </a:r>
            <a:endParaRPr lang="zh-CN" altLang="en-US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楷体_GB2312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285728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光合色素的功能</a:t>
            </a:r>
            <a:endParaRPr lang="zh-CN" alt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4" name="Text Box 1032"/>
          <p:cNvSpPr txBox="1">
            <a:spLocks noChangeArrowheads="1"/>
          </p:cNvSpPr>
          <p:nvPr/>
        </p:nvSpPr>
        <p:spPr bwMode="auto">
          <a:xfrm>
            <a:off x="250825" y="260350"/>
            <a:ext cx="1368425" cy="6481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</p:txBody>
      </p:sp>
      <p:sp>
        <p:nvSpPr>
          <p:cNvPr id="75786" name="Text Box 1034"/>
          <p:cNvSpPr txBox="1">
            <a:spLocks noChangeArrowheads="1"/>
          </p:cNvSpPr>
          <p:nvPr/>
        </p:nvSpPr>
        <p:spPr bwMode="auto">
          <a:xfrm>
            <a:off x="4067175" y="0"/>
            <a:ext cx="4824413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</p:txBody>
      </p:sp>
      <p:pic>
        <p:nvPicPr>
          <p:cNvPr id="75788" name="Picture 103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88913"/>
            <a:ext cx="6696075" cy="5719762"/>
          </a:xfrm>
          <a:prstGeom prst="rect">
            <a:avLst/>
          </a:prstGeom>
          <a:noFill/>
        </p:spPr>
      </p:pic>
      <p:sp>
        <p:nvSpPr>
          <p:cNvPr id="75789" name="Text Box 1037"/>
          <p:cNvSpPr txBox="1">
            <a:spLocks noChangeArrowheads="1"/>
          </p:cNvSpPr>
          <p:nvPr/>
        </p:nvSpPr>
        <p:spPr bwMode="auto">
          <a:xfrm>
            <a:off x="1785918" y="6000768"/>
            <a:ext cx="59055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叶绿素的吸收光谱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500042"/>
            <a:ext cx="5902984" cy="5429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15206" y="714356"/>
            <a:ext cx="615553" cy="50238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0066"/>
                </a:solidFill>
              </a:rPr>
              <a:t>类胡萝卜素的吸收光谱</a:t>
            </a:r>
            <a:endParaRPr lang="zh-CN" altLang="en-US" sz="2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7921004" cy="5329237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   1</a:t>
            </a: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．光合作用过程：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         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光反</a:t>
            </a:r>
            <a:r>
              <a:rPr lang="zh-CN" altLang="en-US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应、碳反应（暗反应）</a:t>
            </a:r>
            <a:endParaRPr lang="zh-CN" altLang="en-US" sz="2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楷体_GB2312" pitchFamily="49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   </a:t>
            </a:r>
            <a:r>
              <a:rPr lang="en-US" altLang="zh-CN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2</a:t>
            </a: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．光合作用的步骤：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      （</a:t>
            </a:r>
            <a:r>
              <a:rPr lang="en-US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1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）光能的吸收，传递和转化。（原初反应）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      （</a:t>
            </a:r>
            <a:r>
              <a:rPr lang="en-US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2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）电能转变成活跃的化学能。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                   （电子传递和光合磷酸化）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      （</a:t>
            </a:r>
            <a:r>
              <a:rPr lang="en-US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3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）活跃的化学能转变为稳定的化学能。（碳同化） 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1116013" y="333375"/>
            <a:ext cx="69135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itchFamily="2" charset="-122"/>
              </a:rPr>
              <a:t>第三节 光合作用的过程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Text Box 1027"/>
          <p:cNvSpPr txBox="1">
            <a:spLocks noChangeArrowheads="1"/>
          </p:cNvSpPr>
          <p:nvPr/>
        </p:nvSpPr>
        <p:spPr bwMode="auto">
          <a:xfrm>
            <a:off x="2571736" y="5929330"/>
            <a:ext cx="51054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光反应和碳反应</a:t>
            </a:r>
            <a:endParaRPr lang="zh-CN" altLang="en-US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楷体_GB2312" pitchFamily="49" charset="-122"/>
            </a:endParaRPr>
          </a:p>
        </p:txBody>
      </p:sp>
      <p:pic>
        <p:nvPicPr>
          <p:cNvPr id="117765" name="Picture 5" descr="c10x4phts-over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675588" cy="5219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algn="l"/>
            <a:r>
              <a:rPr lang="zh-CN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49" charset="-122"/>
              </a:rPr>
              <a:t>一、原初反应 （</a:t>
            </a:r>
            <a:r>
              <a:rPr lang="en-US" altLang="zh-CN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49" charset="-122"/>
              </a:rPr>
              <a:t>primary reaction</a:t>
            </a:r>
            <a:r>
              <a:rPr lang="zh-CN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49" charset="-122"/>
              </a:rPr>
              <a:t>）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96974"/>
            <a:ext cx="7848600" cy="5400377"/>
          </a:xfrm>
        </p:spPr>
        <p:txBody>
          <a:bodyPr/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1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．色素的分类：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zh-CN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         作用中心色素</a:t>
            </a:r>
            <a:r>
              <a:rPr lang="en-US" altLang="zh-CN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(reaction center pigment )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zh-CN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         </a:t>
            </a:r>
            <a:r>
              <a:rPr lang="zh-CN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聚光色素（</a:t>
            </a:r>
            <a:r>
              <a:rPr lang="en-US" altLang="zh-CN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light-harvesting pigment </a:t>
            </a:r>
            <a:r>
              <a:rPr lang="zh-CN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）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2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．光合作用单位</a:t>
            </a:r>
            <a:r>
              <a:rPr lang="zh-CN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（</a:t>
            </a:r>
            <a:r>
              <a:rPr lang="en-US" altLang="zh-CN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photosynthetic unit</a:t>
            </a:r>
            <a:r>
              <a:rPr lang="zh-CN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）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zh-CN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       光合作用单位 </a:t>
            </a:r>
            <a:r>
              <a:rPr lang="en-US" altLang="zh-CN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= </a:t>
            </a:r>
            <a:r>
              <a:rPr lang="zh-CN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聚光色素系统</a:t>
            </a:r>
            <a:r>
              <a:rPr lang="en-US" altLang="zh-CN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+ </a:t>
            </a:r>
            <a:r>
              <a:rPr lang="zh-CN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反应中心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3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．光能的吸收和传递</a:t>
            </a:r>
            <a:r>
              <a:rPr lang="zh-CN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：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zh-CN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光→聚光色素吸收光量子而激发→光量子在叶绿体色素之间以诱导共振方式快速、高效地传递→大量光能集中传到作用中心</a:t>
            </a:r>
            <a:r>
              <a:rPr lang="zh-CN" alt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。</a:t>
            </a:r>
            <a:endParaRPr lang="en-US" altLang="zh-CN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楷体_GB2312" pitchFamily="49" charset="-122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zh-CN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 </a:t>
            </a:r>
            <a:r>
              <a:rPr lang="zh-CN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光能传递顺序：类胡萝卜素→叶绿素</a:t>
            </a:r>
            <a:r>
              <a:rPr lang="en-US" altLang="zh-CN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b</a:t>
            </a:r>
            <a:r>
              <a:rPr lang="zh-CN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 →叶绿素</a:t>
            </a:r>
            <a:r>
              <a:rPr lang="en-US" altLang="zh-CN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a</a:t>
            </a:r>
            <a:r>
              <a:rPr lang="zh-CN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 →特殊叶绿素</a:t>
            </a:r>
            <a:r>
              <a:rPr lang="en-US" altLang="zh-CN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a</a:t>
            </a:r>
            <a:r>
              <a:rPr lang="zh-CN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rPr>
              <a:t>对</a:t>
            </a:r>
            <a:endParaRPr lang="zh-CN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0"/>
          <p:cNvGrpSpPr/>
          <p:nvPr/>
        </p:nvGrpSpPr>
        <p:grpSpPr>
          <a:xfrm>
            <a:off x="2643174" y="1785926"/>
            <a:ext cx="3857652" cy="3500462"/>
            <a:chOff x="2571736" y="1571612"/>
            <a:chExt cx="3857652" cy="3500462"/>
          </a:xfrm>
        </p:grpSpPr>
        <p:sp>
          <p:nvSpPr>
            <p:cNvPr id="14" name="椭圆 13"/>
            <p:cNvSpPr/>
            <p:nvPr/>
          </p:nvSpPr>
          <p:spPr bwMode="auto">
            <a:xfrm>
              <a:off x="2571736" y="1571612"/>
              <a:ext cx="642942" cy="642942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4500562" y="2714620"/>
              <a:ext cx="642942" cy="64294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3857620" y="2714620"/>
              <a:ext cx="642942" cy="64294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2857488" y="2143116"/>
              <a:ext cx="642942" cy="64294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3500430" y="2143116"/>
              <a:ext cx="642942" cy="64294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5429256" y="2143116"/>
              <a:ext cx="642942" cy="64294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4786314" y="2143116"/>
              <a:ext cx="642942" cy="64294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4143372" y="2143116"/>
              <a:ext cx="642942" cy="64294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3214678" y="2714620"/>
              <a:ext cx="642942" cy="64294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3214678" y="1571612"/>
              <a:ext cx="642942" cy="642942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5" name="椭圆 24"/>
            <p:cNvSpPr/>
            <p:nvPr/>
          </p:nvSpPr>
          <p:spPr bwMode="auto">
            <a:xfrm>
              <a:off x="3857620" y="1571612"/>
              <a:ext cx="642942" cy="642942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4500562" y="1571612"/>
              <a:ext cx="642942" cy="642942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5143504" y="1571612"/>
              <a:ext cx="642942" cy="642942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5786446" y="1571612"/>
              <a:ext cx="642942" cy="642942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30" name="椭圆 29"/>
            <p:cNvSpPr/>
            <p:nvPr/>
          </p:nvSpPr>
          <p:spPr bwMode="auto">
            <a:xfrm>
              <a:off x="5143504" y="2714620"/>
              <a:ext cx="642942" cy="64294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31" name="椭圆 30"/>
            <p:cNvSpPr/>
            <p:nvPr/>
          </p:nvSpPr>
          <p:spPr bwMode="auto">
            <a:xfrm>
              <a:off x="3500430" y="3286124"/>
              <a:ext cx="642942" cy="642942"/>
            </a:xfrm>
            <a:prstGeom prst="ellipse">
              <a:avLst/>
            </a:prstGeom>
            <a:solidFill>
              <a:srgbClr val="0099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4143372" y="3286124"/>
              <a:ext cx="642942" cy="642942"/>
            </a:xfrm>
            <a:prstGeom prst="ellipse">
              <a:avLst/>
            </a:prstGeom>
            <a:solidFill>
              <a:srgbClr val="0099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4786314" y="3286124"/>
              <a:ext cx="642942" cy="642942"/>
            </a:xfrm>
            <a:prstGeom prst="ellipse">
              <a:avLst/>
            </a:prstGeom>
            <a:solidFill>
              <a:srgbClr val="0099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36" name="椭圆 35"/>
            <p:cNvSpPr/>
            <p:nvPr/>
          </p:nvSpPr>
          <p:spPr bwMode="auto">
            <a:xfrm>
              <a:off x="3786182" y="3857628"/>
              <a:ext cx="642942" cy="642942"/>
            </a:xfrm>
            <a:prstGeom prst="ellipse">
              <a:avLst/>
            </a:prstGeom>
            <a:solidFill>
              <a:srgbClr val="0099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37" name="椭圆 36"/>
            <p:cNvSpPr/>
            <p:nvPr/>
          </p:nvSpPr>
          <p:spPr bwMode="auto">
            <a:xfrm>
              <a:off x="4429124" y="3857628"/>
              <a:ext cx="642942" cy="642942"/>
            </a:xfrm>
            <a:prstGeom prst="ellipse">
              <a:avLst/>
            </a:prstGeom>
            <a:solidFill>
              <a:srgbClr val="0099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38" name="椭圆 37"/>
            <p:cNvSpPr/>
            <p:nvPr/>
          </p:nvSpPr>
          <p:spPr bwMode="auto">
            <a:xfrm>
              <a:off x="4143372" y="4429132"/>
              <a:ext cx="642942" cy="642942"/>
            </a:xfrm>
            <a:prstGeom prst="ellipse">
              <a:avLst/>
            </a:prstGeom>
            <a:solidFill>
              <a:srgbClr val="0099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142976" y="5643578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聚光色素系统内部的能量传递</a:t>
            </a:r>
            <a:endParaRPr lang="zh-CN" altLang="en-US" sz="3200" dirty="0"/>
          </a:p>
        </p:txBody>
      </p:sp>
      <p:grpSp>
        <p:nvGrpSpPr>
          <p:cNvPr id="3" name="组合 79"/>
          <p:cNvGrpSpPr/>
          <p:nvPr/>
        </p:nvGrpSpPr>
        <p:grpSpPr>
          <a:xfrm>
            <a:off x="3071802" y="2071678"/>
            <a:ext cx="3000396" cy="3000396"/>
            <a:chOff x="3071802" y="2071678"/>
            <a:chExt cx="3000396" cy="3000396"/>
          </a:xfrm>
        </p:grpSpPr>
        <p:cxnSp>
          <p:nvCxnSpPr>
            <p:cNvPr id="44" name="曲线连接符 43"/>
            <p:cNvCxnSpPr/>
            <p:nvPr/>
          </p:nvCxnSpPr>
          <p:spPr bwMode="auto">
            <a:xfrm rot="16200000" flipH="1">
              <a:off x="2250265" y="2893215"/>
              <a:ext cx="3000396" cy="1357322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5400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曲线连接符 47"/>
            <p:cNvCxnSpPr/>
            <p:nvPr/>
          </p:nvCxnSpPr>
          <p:spPr bwMode="auto">
            <a:xfrm rot="16200000" flipH="1">
              <a:off x="2714612" y="3071810"/>
              <a:ext cx="2786082" cy="928694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5400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曲线连接符 53"/>
            <p:cNvCxnSpPr/>
            <p:nvPr/>
          </p:nvCxnSpPr>
          <p:spPr bwMode="auto">
            <a:xfrm rot="5400000">
              <a:off x="4036215" y="2893215"/>
              <a:ext cx="2714644" cy="1357322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5400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" name="曲线连接符 57"/>
            <p:cNvCxnSpPr/>
            <p:nvPr/>
          </p:nvCxnSpPr>
          <p:spPr bwMode="auto">
            <a:xfrm rot="5400000">
              <a:off x="3571868" y="3143248"/>
              <a:ext cx="3000396" cy="857256"/>
            </a:xfrm>
            <a:prstGeom prst="curvedConnector3">
              <a:avLst>
                <a:gd name="adj1" fmla="val 32222"/>
              </a:avLst>
            </a:prstGeom>
            <a:solidFill>
              <a:schemeClr val="accent1"/>
            </a:solidFill>
            <a:ln w="25400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7" name="曲线连接符 66"/>
            <p:cNvCxnSpPr/>
            <p:nvPr/>
          </p:nvCxnSpPr>
          <p:spPr bwMode="auto">
            <a:xfrm rot="16200000" flipH="1">
              <a:off x="2893207" y="3464719"/>
              <a:ext cx="2928958" cy="285752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5400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2" name="曲线连接符 71"/>
            <p:cNvCxnSpPr/>
            <p:nvPr/>
          </p:nvCxnSpPr>
          <p:spPr bwMode="auto">
            <a:xfrm rot="5400000">
              <a:off x="3214678" y="3429000"/>
              <a:ext cx="3000396" cy="285752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5400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组合 83"/>
          <p:cNvGrpSpPr/>
          <p:nvPr/>
        </p:nvGrpSpPr>
        <p:grpSpPr>
          <a:xfrm>
            <a:off x="3544174" y="731525"/>
            <a:ext cx="1886596" cy="703114"/>
            <a:chOff x="3544174" y="731525"/>
            <a:chExt cx="1886596" cy="703114"/>
          </a:xfrm>
        </p:grpSpPr>
        <p:sp>
          <p:nvSpPr>
            <p:cNvPr id="81" name="闪电形 80"/>
            <p:cNvSpPr/>
            <p:nvPr/>
          </p:nvSpPr>
          <p:spPr bwMode="auto">
            <a:xfrm rot="2216516">
              <a:off x="3544174" y="731525"/>
              <a:ext cx="743588" cy="631677"/>
            </a:xfrm>
            <a:prstGeom prst="lightningBol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83" name="闪电形 82"/>
            <p:cNvSpPr/>
            <p:nvPr/>
          </p:nvSpPr>
          <p:spPr bwMode="auto">
            <a:xfrm rot="2216516">
              <a:off x="4687182" y="802962"/>
              <a:ext cx="743588" cy="631677"/>
            </a:xfrm>
            <a:prstGeom prst="lightningBol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382000" cy="5562600"/>
          </a:xfrm>
          <a:noFill/>
          <a:ln/>
        </p:spPr>
        <p:txBody>
          <a:bodyPr/>
          <a:lstStyle/>
          <a:p>
            <a:pPr algn="just">
              <a:lnSpc>
                <a:spcPct val="180000"/>
              </a:lnSpc>
              <a:buFontTx/>
              <a:buNone/>
            </a:pPr>
            <a:r>
              <a:rPr lang="en-US" altLang="zh-CN" b="1" dirty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    4</a:t>
            </a:r>
            <a:r>
              <a:rPr lang="zh-CN" altLang="en-US" b="1" dirty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、光合作用中心</a:t>
            </a:r>
          </a:p>
          <a:p>
            <a:pPr algn="just">
              <a:lnSpc>
                <a:spcPct val="180000"/>
              </a:lnSpc>
              <a:buFontTx/>
              <a:buNone/>
            </a:pPr>
            <a:r>
              <a:rPr lang="zh-CN" altLang="en-US" sz="2000" b="1" dirty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（</a:t>
            </a:r>
            <a:r>
              <a:rPr lang="en-US" altLang="zh-CN" sz="2000" b="1" dirty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1</a:t>
            </a:r>
            <a:r>
              <a:rPr lang="zh-CN" altLang="en-US" sz="2000" b="1" dirty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）组成：光能转换色素、原初电子受体、原初电子供体</a:t>
            </a:r>
          </a:p>
          <a:p>
            <a:pPr algn="just">
              <a:lnSpc>
                <a:spcPct val="180000"/>
              </a:lnSpc>
              <a:buFontTx/>
              <a:buNone/>
            </a:pPr>
            <a:r>
              <a:rPr lang="zh-CN" altLang="en-US" sz="2000" b="1" dirty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（</a:t>
            </a:r>
            <a:r>
              <a:rPr lang="en-US" altLang="zh-CN" sz="2000" b="1" dirty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2</a:t>
            </a:r>
            <a:r>
              <a:rPr lang="zh-CN" altLang="en-US" sz="2000" b="1" dirty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）成分：结构蛋白和脂类，</a:t>
            </a:r>
            <a:r>
              <a:rPr lang="en-US" altLang="zh-CN" sz="2000" b="1" dirty="0" err="1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chla</a:t>
            </a:r>
            <a:r>
              <a:rPr lang="zh-CN" altLang="en-US" sz="2000" b="1" dirty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与脂</a:t>
            </a:r>
            <a:r>
              <a:rPr lang="en-US" altLang="zh-CN" sz="2000" b="1" dirty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Pr</a:t>
            </a:r>
            <a:r>
              <a:rPr lang="zh-CN" altLang="en-US" sz="2000" b="1" dirty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结合，按顺序排在片层上。</a:t>
            </a:r>
          </a:p>
          <a:p>
            <a:pPr algn="just">
              <a:lnSpc>
                <a:spcPct val="180000"/>
              </a:lnSpc>
              <a:buFontTx/>
              <a:buNone/>
            </a:pPr>
            <a:r>
              <a:rPr lang="zh-CN" altLang="en-US" sz="2000" b="1" dirty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（</a:t>
            </a:r>
            <a:r>
              <a:rPr lang="en-US" altLang="zh-CN" sz="2000" b="1" dirty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3</a:t>
            </a:r>
            <a:r>
              <a:rPr lang="zh-CN" altLang="en-US" sz="2000" b="1" dirty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）作用中心的功能：</a:t>
            </a:r>
          </a:p>
          <a:p>
            <a:pPr algn="just">
              <a:lnSpc>
                <a:spcPct val="180000"/>
              </a:lnSpc>
              <a:buFontTx/>
              <a:buNone/>
            </a:pPr>
            <a:r>
              <a:rPr lang="zh-CN" altLang="en-US" sz="2000" b="1" dirty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   </a:t>
            </a:r>
            <a:r>
              <a:rPr lang="zh-CN" altLang="en-US" sz="2000" b="1" dirty="0">
                <a:solidFill>
                  <a:srgbClr val="FF3399"/>
                </a:solidFill>
                <a:latin typeface="Arial" charset="0"/>
                <a:ea typeface="楷体_GB2312" pitchFamily="49" charset="-122"/>
              </a:rPr>
              <a:t>作用中心色素：</a:t>
            </a:r>
            <a:r>
              <a:rPr lang="zh-CN" altLang="en-US" sz="2000" b="1" dirty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受光激发，产生高能电子，将光能变成电能</a:t>
            </a:r>
            <a:r>
              <a:rPr lang="zh-CN" altLang="en-US" sz="2000" b="1" dirty="0" smtClean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，由</a:t>
            </a:r>
            <a:r>
              <a:rPr lang="en-US" altLang="zh-CN" sz="2000" b="1" dirty="0" err="1" smtClean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chla</a:t>
            </a:r>
            <a:r>
              <a:rPr lang="zh-CN" altLang="en-US" sz="2000" b="1" dirty="0" smtClean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对</a:t>
            </a:r>
            <a:endParaRPr lang="en-US" altLang="zh-CN" sz="2000" b="1" dirty="0" smtClean="0">
              <a:solidFill>
                <a:schemeClr val="accent2"/>
              </a:solidFill>
              <a:latin typeface="Arial" charset="0"/>
              <a:ea typeface="楷体_GB2312" pitchFamily="49" charset="-122"/>
            </a:endParaRPr>
          </a:p>
          <a:p>
            <a:pPr algn="just">
              <a:lnSpc>
                <a:spcPct val="180000"/>
              </a:lnSpc>
              <a:buFontTx/>
              <a:buNone/>
            </a:pPr>
            <a:r>
              <a:rPr lang="en-US" altLang="zh-CN" sz="2000" b="1" dirty="0" smtClean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                               </a:t>
            </a:r>
            <a:r>
              <a:rPr lang="zh-CN" altLang="en-US" sz="2000" b="1" dirty="0" smtClean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组成，根</a:t>
            </a:r>
            <a:r>
              <a:rPr lang="zh-CN" altLang="en-US" sz="2000" b="1" dirty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据其吸收峰而分类定名，如</a:t>
            </a:r>
            <a:r>
              <a:rPr lang="en-US" altLang="zh-CN" sz="2000" b="1" dirty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P</a:t>
            </a:r>
            <a:r>
              <a:rPr lang="en-US" altLang="zh-CN" sz="2000" b="1" baseline="-25000" dirty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700</a:t>
            </a:r>
            <a:r>
              <a:rPr lang="zh-CN" altLang="en-US" sz="2000" b="1" dirty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，</a:t>
            </a:r>
            <a:r>
              <a:rPr lang="en-US" altLang="zh-CN" sz="2000" b="1" dirty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P</a:t>
            </a:r>
            <a:r>
              <a:rPr lang="en-US" altLang="zh-CN" sz="2000" b="1" baseline="-25000" dirty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680</a:t>
            </a:r>
            <a:endParaRPr lang="en-US" altLang="zh-CN" sz="2000" b="1" dirty="0">
              <a:solidFill>
                <a:schemeClr val="accent2"/>
              </a:solidFill>
              <a:latin typeface="Arial" charset="0"/>
              <a:ea typeface="楷体_GB2312" pitchFamily="49" charset="-122"/>
            </a:endParaRPr>
          </a:p>
          <a:p>
            <a:pPr algn="just">
              <a:lnSpc>
                <a:spcPct val="180000"/>
              </a:lnSpc>
              <a:buFontTx/>
              <a:buNone/>
            </a:pPr>
            <a:r>
              <a:rPr lang="en-US" altLang="zh-CN" sz="2000" b="1" dirty="0">
                <a:solidFill>
                  <a:srgbClr val="FF3399"/>
                </a:solidFill>
                <a:latin typeface="Arial" charset="0"/>
                <a:ea typeface="楷体_GB2312" pitchFamily="49" charset="-122"/>
              </a:rPr>
              <a:t>    </a:t>
            </a:r>
            <a:r>
              <a:rPr lang="zh-CN" altLang="en-US" sz="2000" b="1" dirty="0">
                <a:solidFill>
                  <a:srgbClr val="FF3399"/>
                </a:solidFill>
                <a:latin typeface="Arial" charset="0"/>
                <a:ea typeface="楷体_GB2312" pitchFamily="49" charset="-122"/>
              </a:rPr>
              <a:t>原初电子受体：</a:t>
            </a:r>
            <a:r>
              <a:rPr lang="zh-CN" altLang="en-US" sz="2000" b="1" dirty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接受作用中心高能电子的物体。</a:t>
            </a:r>
          </a:p>
          <a:p>
            <a:pPr algn="just">
              <a:lnSpc>
                <a:spcPct val="180000"/>
              </a:lnSpc>
              <a:buFontTx/>
              <a:buNone/>
            </a:pPr>
            <a:r>
              <a:rPr lang="zh-CN" altLang="en-US" sz="2000" b="1" dirty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    </a:t>
            </a:r>
            <a:r>
              <a:rPr lang="zh-CN" altLang="en-US" sz="2000" b="1" dirty="0">
                <a:solidFill>
                  <a:srgbClr val="FF3399"/>
                </a:solidFill>
                <a:latin typeface="Arial" charset="0"/>
                <a:ea typeface="楷体_GB2312" pitchFamily="49" charset="-122"/>
              </a:rPr>
              <a:t>原初电子供体：</a:t>
            </a:r>
            <a:r>
              <a:rPr lang="zh-CN" altLang="en-US" sz="2000" b="1" dirty="0">
                <a:solidFill>
                  <a:schemeClr val="accent2"/>
                </a:solidFill>
                <a:latin typeface="Arial" charset="0"/>
                <a:ea typeface="楷体_GB2312" pitchFamily="49" charset="-122"/>
              </a:rPr>
              <a:t>以电子直接供给作用中心色素分子的物体。 </a:t>
            </a:r>
          </a:p>
        </p:txBody>
      </p:sp>
      <p:sp>
        <p:nvSpPr>
          <p:cNvPr id="117764" name="AutoShape 4"/>
          <p:cNvSpPr>
            <a:spLocks/>
          </p:cNvSpPr>
          <p:nvPr/>
        </p:nvSpPr>
        <p:spPr bwMode="auto">
          <a:xfrm>
            <a:off x="395536" y="3716338"/>
            <a:ext cx="215900" cy="2017712"/>
          </a:xfrm>
          <a:prstGeom prst="leftBrace">
            <a:avLst>
              <a:gd name="adj1" fmla="val 77880"/>
              <a:gd name="adj2" fmla="val 50000"/>
            </a:avLst>
          </a:prstGeom>
          <a:noFill/>
          <a:ln w="22225">
            <a:solidFill>
              <a:srgbClr val="FF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zh-CN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Text Box 6"/>
          <p:cNvSpPr txBox="1">
            <a:spLocks noChangeArrowheads="1"/>
          </p:cNvSpPr>
          <p:nvPr/>
        </p:nvSpPr>
        <p:spPr bwMode="auto">
          <a:xfrm flipV="1">
            <a:off x="685800" y="1054100"/>
            <a:ext cx="58674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en-US" altLang="zh-CN" b="0"/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en-US" altLang="zh-CN" b="0"/>
          </a:p>
        </p:txBody>
      </p:sp>
      <p:grpSp>
        <p:nvGrpSpPr>
          <p:cNvPr id="36871" name="Group 7"/>
          <p:cNvGrpSpPr>
            <a:grpSpLocks/>
          </p:cNvGrpSpPr>
          <p:nvPr/>
        </p:nvGrpSpPr>
        <p:grpSpPr bwMode="auto">
          <a:xfrm>
            <a:off x="1447800" y="5729288"/>
            <a:ext cx="7543800" cy="595312"/>
            <a:chOff x="336" y="3744"/>
            <a:chExt cx="4608" cy="375"/>
          </a:xfrm>
        </p:grpSpPr>
        <p:grpSp>
          <p:nvGrpSpPr>
            <p:cNvPr id="36872" name="Group 8"/>
            <p:cNvGrpSpPr>
              <a:grpSpLocks/>
            </p:cNvGrpSpPr>
            <p:nvPr/>
          </p:nvGrpSpPr>
          <p:grpSpPr bwMode="auto">
            <a:xfrm>
              <a:off x="336" y="3744"/>
              <a:ext cx="4608" cy="288"/>
              <a:chOff x="384" y="1440"/>
              <a:chExt cx="4608" cy="288"/>
            </a:xfrm>
          </p:grpSpPr>
          <p:sp>
            <p:nvSpPr>
              <p:cNvPr id="36873" name="Line 9"/>
              <p:cNvSpPr>
                <a:spLocks noChangeShapeType="1"/>
              </p:cNvSpPr>
              <p:nvPr/>
            </p:nvSpPr>
            <p:spPr bwMode="auto">
              <a:xfrm>
                <a:off x="1104" y="158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874" name="Line 10"/>
              <p:cNvSpPr>
                <a:spLocks noChangeShapeType="1"/>
              </p:cNvSpPr>
              <p:nvPr/>
            </p:nvSpPr>
            <p:spPr bwMode="auto">
              <a:xfrm>
                <a:off x="2160" y="158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875" name="Line 11"/>
              <p:cNvSpPr>
                <a:spLocks noChangeShapeType="1"/>
              </p:cNvSpPr>
              <p:nvPr/>
            </p:nvSpPr>
            <p:spPr bwMode="auto">
              <a:xfrm>
                <a:off x="3216" y="1584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876" name="Text Box 12"/>
              <p:cNvSpPr txBox="1">
                <a:spLocks noChangeArrowheads="1"/>
              </p:cNvSpPr>
              <p:nvPr/>
            </p:nvSpPr>
            <p:spPr bwMode="auto">
              <a:xfrm>
                <a:off x="384" y="1440"/>
                <a:ext cx="46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b="0" dirty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D -P -A          D-P*-A         D-P</a:t>
                </a:r>
                <a:r>
                  <a:rPr lang="en-US" altLang="zh-CN" b="0" baseline="30000" dirty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+</a:t>
                </a:r>
                <a:r>
                  <a:rPr lang="en-US" altLang="zh-CN" b="0" dirty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-A            D</a:t>
                </a:r>
                <a:r>
                  <a:rPr lang="en-US" altLang="zh-CN" b="0" baseline="30000" dirty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+</a:t>
                </a:r>
                <a:r>
                  <a:rPr lang="en-US" altLang="zh-CN" b="0" dirty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-P-A</a:t>
                </a:r>
                <a:r>
                  <a:rPr lang="en-US" altLang="zh-CN" b="0" baseline="30000" dirty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-</a:t>
                </a:r>
                <a:endParaRPr lang="en-US" altLang="zh-CN" b="0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36877" name="Text Box 13"/>
            <p:cNvSpPr txBox="1">
              <a:spLocks noChangeArrowheads="1"/>
            </p:cNvSpPr>
            <p:nvPr/>
          </p:nvSpPr>
          <p:spPr bwMode="auto">
            <a:xfrm>
              <a:off x="1056" y="388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1800" b="0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hv</a:t>
              </a:r>
            </a:p>
          </p:txBody>
        </p:sp>
      </p:grp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1752600" y="64008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2362200" y="63246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36882" name="Group 18"/>
          <p:cNvGrpSpPr>
            <a:grpSpLocks/>
          </p:cNvGrpSpPr>
          <p:nvPr/>
        </p:nvGrpSpPr>
        <p:grpSpPr bwMode="auto">
          <a:xfrm>
            <a:off x="1403648" y="836712"/>
            <a:ext cx="6553200" cy="4656698"/>
            <a:chOff x="2400" y="1392"/>
            <a:chExt cx="3226" cy="2314"/>
          </a:xfrm>
        </p:grpSpPr>
        <p:grpSp>
          <p:nvGrpSpPr>
            <p:cNvPr id="36883" name="Group 19"/>
            <p:cNvGrpSpPr>
              <a:grpSpLocks/>
            </p:cNvGrpSpPr>
            <p:nvPr/>
          </p:nvGrpSpPr>
          <p:grpSpPr bwMode="auto">
            <a:xfrm>
              <a:off x="2400" y="1392"/>
              <a:ext cx="2832" cy="2314"/>
              <a:chOff x="672" y="1824"/>
              <a:chExt cx="2832" cy="2314"/>
            </a:xfrm>
          </p:grpSpPr>
          <p:sp>
            <p:nvSpPr>
              <p:cNvPr id="36884" name="Text Box 20"/>
              <p:cNvSpPr txBox="1">
                <a:spLocks noChangeArrowheads="1"/>
              </p:cNvSpPr>
              <p:nvPr/>
            </p:nvSpPr>
            <p:spPr bwMode="auto">
              <a:xfrm>
                <a:off x="2976" y="3792"/>
                <a:ext cx="52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1800" b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ea typeface="楷体_GB2312" pitchFamily="49" charset="-122"/>
                  </a:rPr>
                  <a:t>NADP</a:t>
                </a:r>
              </a:p>
            </p:txBody>
          </p:sp>
          <p:grpSp>
            <p:nvGrpSpPr>
              <p:cNvPr id="36885" name="Group 21"/>
              <p:cNvGrpSpPr>
                <a:grpSpLocks/>
              </p:cNvGrpSpPr>
              <p:nvPr/>
            </p:nvGrpSpPr>
            <p:grpSpPr bwMode="auto">
              <a:xfrm>
                <a:off x="672" y="1824"/>
                <a:ext cx="2304" cy="2150"/>
                <a:chOff x="816" y="1968"/>
                <a:chExt cx="2304" cy="2150"/>
              </a:xfrm>
            </p:grpSpPr>
            <p:grpSp>
              <p:nvGrpSpPr>
                <p:cNvPr id="36886" name="Group 22"/>
                <p:cNvGrpSpPr>
                  <a:grpSpLocks/>
                </p:cNvGrpSpPr>
                <p:nvPr/>
              </p:nvGrpSpPr>
              <p:grpSpPr bwMode="auto">
                <a:xfrm>
                  <a:off x="1344" y="1968"/>
                  <a:ext cx="1584" cy="1680"/>
                  <a:chOff x="1200" y="2016"/>
                  <a:chExt cx="1584" cy="1680"/>
                </a:xfrm>
              </p:grpSpPr>
              <p:grpSp>
                <p:nvGrpSpPr>
                  <p:cNvPr id="3688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200" y="2445"/>
                    <a:ext cx="1495" cy="1251"/>
                    <a:chOff x="1248" y="2781"/>
                    <a:chExt cx="1495" cy="1251"/>
                  </a:xfrm>
                </p:grpSpPr>
                <p:sp>
                  <p:nvSpPr>
                    <p:cNvPr id="36888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3196"/>
                      <a:ext cx="144" cy="19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889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8" y="3456"/>
                      <a:ext cx="576" cy="576"/>
                    </a:xfrm>
                    <a:prstGeom prst="ellipse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890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6" y="3125"/>
                      <a:ext cx="144" cy="19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891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7" y="2817"/>
                      <a:ext cx="144" cy="192"/>
                    </a:xfrm>
                    <a:prstGeom prst="ellipse">
                      <a:avLst/>
                    </a:prstGeom>
                    <a:solidFill>
                      <a:srgbClr val="FFCC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892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4" y="3161"/>
                      <a:ext cx="144" cy="19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893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80" y="3552"/>
                      <a:ext cx="144" cy="19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894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9" y="2781"/>
                      <a:ext cx="144" cy="192"/>
                    </a:xfrm>
                    <a:prstGeom prst="ellipse">
                      <a:avLst/>
                    </a:prstGeom>
                    <a:solidFill>
                      <a:srgbClr val="FFCC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895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7" y="3756"/>
                      <a:ext cx="144" cy="19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896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00" y="2960"/>
                      <a:ext cx="144" cy="192"/>
                    </a:xfrm>
                    <a:prstGeom prst="ellipse">
                      <a:avLst/>
                    </a:prstGeom>
                    <a:solidFill>
                      <a:srgbClr val="FFCC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897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41" y="3161"/>
                      <a:ext cx="144" cy="19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898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3362"/>
                      <a:ext cx="144" cy="19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899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83" y="2982"/>
                      <a:ext cx="144" cy="19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00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36" y="2784"/>
                      <a:ext cx="144" cy="192"/>
                    </a:xfrm>
                    <a:prstGeom prst="ellipse">
                      <a:avLst/>
                    </a:prstGeom>
                    <a:solidFill>
                      <a:srgbClr val="FFCC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01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17" y="2781"/>
                      <a:ext cx="144" cy="192"/>
                    </a:xfrm>
                    <a:prstGeom prst="ellipse">
                      <a:avLst/>
                    </a:prstGeom>
                    <a:solidFill>
                      <a:srgbClr val="FFCC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02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2976"/>
                      <a:ext cx="144" cy="19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03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83" y="3362"/>
                      <a:ext cx="144" cy="19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04" name="Oval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1" y="2781"/>
                      <a:ext cx="144" cy="192"/>
                    </a:xfrm>
                    <a:prstGeom prst="ellipse">
                      <a:avLst/>
                    </a:prstGeom>
                    <a:solidFill>
                      <a:srgbClr val="FFCC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05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6" y="3168"/>
                      <a:ext cx="144" cy="19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06" name="Oval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42" y="2781"/>
                      <a:ext cx="144" cy="192"/>
                    </a:xfrm>
                    <a:prstGeom prst="ellipse">
                      <a:avLst/>
                    </a:prstGeom>
                    <a:solidFill>
                      <a:srgbClr val="FFCC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07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3326"/>
                      <a:ext cx="144" cy="19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08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7" y="2781"/>
                      <a:ext cx="144" cy="192"/>
                    </a:xfrm>
                    <a:prstGeom prst="ellipse">
                      <a:avLst/>
                    </a:prstGeom>
                    <a:solidFill>
                      <a:srgbClr val="FFCC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09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2" y="2832"/>
                      <a:ext cx="144" cy="192"/>
                    </a:xfrm>
                    <a:prstGeom prst="ellipse">
                      <a:avLst/>
                    </a:prstGeom>
                    <a:solidFill>
                      <a:srgbClr val="FFCC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10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9" y="2817"/>
                      <a:ext cx="144" cy="192"/>
                    </a:xfrm>
                    <a:prstGeom prst="ellipse">
                      <a:avLst/>
                    </a:prstGeom>
                    <a:solidFill>
                      <a:srgbClr val="FFCC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11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42" y="3282"/>
                      <a:ext cx="144" cy="19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12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7" y="3139"/>
                      <a:ext cx="144" cy="19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13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4" y="2960"/>
                      <a:ext cx="144" cy="19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14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8" y="2960"/>
                      <a:ext cx="144" cy="19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15" name="Oval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2" y="3168"/>
                      <a:ext cx="144" cy="19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16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0" y="3362"/>
                      <a:ext cx="144" cy="19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17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3398"/>
                      <a:ext cx="144" cy="19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18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9" y="3577"/>
                      <a:ext cx="144" cy="19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19" name="Oval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31" y="3505"/>
                      <a:ext cx="144" cy="19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20" name="Oval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37" y="3552"/>
                      <a:ext cx="144" cy="19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21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3600"/>
                      <a:ext cx="144" cy="19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22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3744"/>
                      <a:ext cx="144" cy="19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23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70" y="3744"/>
                      <a:ext cx="144" cy="19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692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584" y="2016"/>
                    <a:ext cx="1200" cy="1301"/>
                    <a:chOff x="1584" y="2160"/>
                    <a:chExt cx="1200" cy="1301"/>
                  </a:xfrm>
                </p:grpSpPr>
                <p:sp>
                  <p:nvSpPr>
                    <p:cNvPr id="36925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160"/>
                      <a:ext cx="0" cy="4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66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26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92" y="2160"/>
                      <a:ext cx="0" cy="4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66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28" name="Text Box 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84" y="2304"/>
                      <a:ext cx="240" cy="18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</a:pPr>
                      <a:r>
                        <a:rPr lang="zh-CN" altLang="en-US" sz="1800" b="0">
                          <a:solidFill>
                            <a:srgbClr val="FF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楷体_GB2312" pitchFamily="49" charset="-122"/>
                        </a:rPr>
                        <a:t>光</a:t>
                      </a:r>
                      <a:endParaRPr lang="zh-CN" altLang="en-US" b="0">
                        <a:solidFill>
                          <a:srgbClr val="FF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36929" name="Text Box 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92" y="2208"/>
                      <a:ext cx="192" cy="18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</a:pPr>
                      <a:r>
                        <a:rPr lang="zh-CN" altLang="en-US" sz="1800" b="0">
                          <a:solidFill>
                            <a:srgbClr val="FF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楷体_GB2312" pitchFamily="49" charset="-122"/>
                        </a:rPr>
                        <a:t>光</a:t>
                      </a:r>
                      <a:endParaRPr lang="zh-CN" altLang="en-US" b="0">
                        <a:solidFill>
                          <a:srgbClr val="FF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楷体_GB2312" pitchFamily="49" charset="-122"/>
                      </a:endParaRPr>
                    </a:p>
                  </p:txBody>
                </p:sp>
                <p:sp>
                  <p:nvSpPr>
                    <p:cNvPr id="36934" name="Line 7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52" y="2640"/>
                      <a:ext cx="192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66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36" name="Line 7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125" y="3090"/>
                      <a:ext cx="96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66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37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4" y="3269"/>
                      <a:ext cx="14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66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39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688"/>
                      <a:ext cx="96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66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40" name="Line 7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42" y="3305"/>
                      <a:ext cx="96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66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41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00" y="2911"/>
                      <a:ext cx="14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66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36942" name="Group 78"/>
                <p:cNvGrpSpPr>
                  <a:grpSpLocks/>
                </p:cNvGrpSpPr>
                <p:nvPr/>
              </p:nvGrpSpPr>
              <p:grpSpPr bwMode="auto">
                <a:xfrm>
                  <a:off x="1632" y="3648"/>
                  <a:ext cx="1152" cy="345"/>
                  <a:chOff x="1488" y="3840"/>
                  <a:chExt cx="1152" cy="345"/>
                </a:xfrm>
              </p:grpSpPr>
              <p:sp>
                <p:nvSpPr>
                  <p:cNvPr id="36943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3849"/>
                    <a:ext cx="384" cy="336"/>
                  </a:xfrm>
                  <a:prstGeom prst="ellipse">
                    <a:avLst/>
                  </a:prstGeom>
                  <a:noFill/>
                  <a:ln w="9525">
                    <a:solidFill>
                      <a:srgbClr val="00DC49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6944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3840"/>
                    <a:ext cx="384" cy="336"/>
                  </a:xfrm>
                  <a:prstGeom prst="ellipse">
                    <a:avLst/>
                  </a:prstGeom>
                  <a:noFill/>
                  <a:ln w="9525">
                    <a:solidFill>
                      <a:srgbClr val="00DC49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6945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3840"/>
                    <a:ext cx="384" cy="336"/>
                  </a:xfrm>
                  <a:prstGeom prst="ellipse">
                    <a:avLst/>
                  </a:prstGeom>
                  <a:noFill/>
                  <a:ln w="9525">
                    <a:solidFill>
                      <a:srgbClr val="00DC49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6946" name="Line 82"/>
                <p:cNvSpPr>
                  <a:spLocks noChangeShapeType="1"/>
                </p:cNvSpPr>
                <p:nvPr/>
              </p:nvSpPr>
              <p:spPr bwMode="auto">
                <a:xfrm>
                  <a:off x="2163" y="3471"/>
                  <a:ext cx="35" cy="215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squar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947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1296" y="3739"/>
                  <a:ext cx="192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CN" sz="2000" b="0" dirty="0">
                      <a:solidFill>
                        <a:srgbClr val="FF33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  <a:ea typeface="楷体_GB2312" pitchFamily="49" charset="-122"/>
                    </a:rPr>
                    <a:t>e</a:t>
                  </a:r>
                  <a:endParaRPr lang="en-US" altLang="zh-CN" b="0" dirty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ea typeface="楷体_GB2312" pitchFamily="49" charset="-122"/>
                  </a:endParaRPr>
                </a:p>
              </p:txBody>
            </p:sp>
            <p:sp>
              <p:nvSpPr>
                <p:cNvPr id="36948" name="Line 84"/>
                <p:cNvSpPr>
                  <a:spLocks noChangeShapeType="1"/>
                </p:cNvSpPr>
                <p:nvPr/>
              </p:nvSpPr>
              <p:spPr bwMode="auto">
                <a:xfrm>
                  <a:off x="1440" y="38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949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1728" y="3745"/>
                  <a:ext cx="192" cy="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CN" sz="1800" b="0">
                      <a:solidFill>
                        <a:srgbClr val="FF33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  <a:ea typeface="楷体_GB2312" pitchFamily="49" charset="-122"/>
                    </a:rPr>
                    <a:t>D</a:t>
                  </a:r>
                  <a:endParaRPr lang="en-US" altLang="zh-CN" b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ea typeface="楷体_GB2312" pitchFamily="49" charset="-122"/>
                  </a:endParaRPr>
                </a:p>
              </p:txBody>
            </p:sp>
            <p:sp>
              <p:nvSpPr>
                <p:cNvPr id="36950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2127" y="3743"/>
                  <a:ext cx="192" cy="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CN" sz="1800" b="0" dirty="0">
                      <a:solidFill>
                        <a:srgbClr val="FF33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  <a:ea typeface="楷体_GB2312" pitchFamily="49" charset="-122"/>
                    </a:rPr>
                    <a:t>P</a:t>
                  </a:r>
                  <a:endParaRPr lang="en-US" altLang="zh-CN" b="0" dirty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ea typeface="楷体_GB2312" pitchFamily="49" charset="-122"/>
                  </a:endParaRPr>
                </a:p>
              </p:txBody>
            </p:sp>
            <p:sp>
              <p:nvSpPr>
                <p:cNvPr id="3695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496" y="3740"/>
                  <a:ext cx="241" cy="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CN" sz="1800" b="0" dirty="0">
                      <a:solidFill>
                        <a:srgbClr val="FF33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  <a:ea typeface="楷体_GB2312" pitchFamily="49" charset="-122"/>
                    </a:rPr>
                    <a:t> A</a:t>
                  </a:r>
                  <a:endParaRPr lang="en-US" altLang="zh-CN" b="0" dirty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ea typeface="楷体_GB2312" pitchFamily="49" charset="-122"/>
                  </a:endParaRPr>
                </a:p>
              </p:txBody>
            </p:sp>
            <p:sp>
              <p:nvSpPr>
                <p:cNvPr id="36952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816" y="3936"/>
                  <a:ext cx="480" cy="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CN" sz="1800" b="0">
                      <a:solidFill>
                        <a:srgbClr val="FF33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  <a:ea typeface="楷体_GB2312" pitchFamily="49" charset="-122"/>
                    </a:rPr>
                    <a:t>H</a:t>
                  </a:r>
                  <a:r>
                    <a:rPr lang="en-US" altLang="zh-CN" sz="1400" b="0" baseline="-25000">
                      <a:solidFill>
                        <a:srgbClr val="FF33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  <a:ea typeface="楷体_GB2312" pitchFamily="49" charset="-122"/>
                    </a:rPr>
                    <a:t>2</a:t>
                  </a:r>
                  <a:r>
                    <a:rPr lang="en-US" altLang="zh-CN" sz="1800" b="0">
                      <a:solidFill>
                        <a:srgbClr val="FF33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  <a:ea typeface="楷体_GB2312" pitchFamily="49" charset="-122"/>
                    </a:rPr>
                    <a:t>O</a:t>
                  </a:r>
                </a:p>
              </p:txBody>
            </p:sp>
            <p:sp>
              <p:nvSpPr>
                <p:cNvPr id="36953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099" y="3840"/>
                  <a:ext cx="197" cy="15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squar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954" name="Line 90"/>
                <p:cNvSpPr>
                  <a:spLocks noChangeShapeType="1"/>
                </p:cNvSpPr>
                <p:nvPr/>
              </p:nvSpPr>
              <p:spPr bwMode="auto">
                <a:xfrm>
                  <a:off x="1920" y="384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955" name="Line 91"/>
                <p:cNvSpPr>
                  <a:spLocks noChangeShapeType="1"/>
                </p:cNvSpPr>
                <p:nvPr/>
              </p:nvSpPr>
              <p:spPr bwMode="auto">
                <a:xfrm>
                  <a:off x="2304" y="3829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956" name="Line 92"/>
                <p:cNvSpPr>
                  <a:spLocks noChangeShapeType="1"/>
                </p:cNvSpPr>
                <p:nvPr/>
              </p:nvSpPr>
              <p:spPr bwMode="auto">
                <a:xfrm>
                  <a:off x="2694" y="3850"/>
                  <a:ext cx="426" cy="1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squar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957" name="Line 93"/>
                <p:cNvSpPr>
                  <a:spLocks noChangeShapeType="1"/>
                </p:cNvSpPr>
                <p:nvPr/>
              </p:nvSpPr>
              <p:spPr bwMode="auto">
                <a:xfrm>
                  <a:off x="1490" y="3614"/>
                  <a:ext cx="1392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958" name="Line 94"/>
                <p:cNvSpPr>
                  <a:spLocks noChangeShapeType="1"/>
                </p:cNvSpPr>
                <p:nvPr/>
              </p:nvSpPr>
              <p:spPr bwMode="auto">
                <a:xfrm>
                  <a:off x="1488" y="3600"/>
                  <a:ext cx="0" cy="48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959" name="Line 95"/>
                <p:cNvSpPr>
                  <a:spLocks noChangeShapeType="1"/>
                </p:cNvSpPr>
                <p:nvPr/>
              </p:nvSpPr>
              <p:spPr bwMode="auto">
                <a:xfrm>
                  <a:off x="1488" y="4080"/>
                  <a:ext cx="1440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960" name="Line 96"/>
                <p:cNvSpPr>
                  <a:spLocks noChangeShapeType="1"/>
                </p:cNvSpPr>
                <p:nvPr/>
              </p:nvSpPr>
              <p:spPr bwMode="auto">
                <a:xfrm>
                  <a:off x="2880" y="3600"/>
                  <a:ext cx="0" cy="432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6961" name="Text Box 97"/>
              <p:cNvSpPr txBox="1">
                <a:spLocks noChangeArrowheads="1"/>
              </p:cNvSpPr>
              <p:nvPr/>
            </p:nvSpPr>
            <p:spPr bwMode="auto">
              <a:xfrm>
                <a:off x="1699" y="3956"/>
                <a:ext cx="705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 b="0" dirty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ea typeface="楷体_GB2312" pitchFamily="49" charset="-122"/>
                  </a:rPr>
                  <a:t> </a:t>
                </a:r>
                <a:r>
                  <a:rPr lang="zh-CN" altLang="en-US" sz="1800" b="0" dirty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ea typeface="楷体_GB2312" pitchFamily="49" charset="-122"/>
                  </a:rPr>
                  <a:t>反应中心</a:t>
                </a:r>
              </a:p>
            </p:txBody>
          </p:sp>
        </p:grpSp>
        <p:sp>
          <p:nvSpPr>
            <p:cNvPr id="36962" name="AutoShape 98"/>
            <p:cNvSpPr>
              <a:spLocks/>
            </p:cNvSpPr>
            <p:nvPr/>
          </p:nvSpPr>
          <p:spPr bwMode="auto">
            <a:xfrm>
              <a:off x="5184" y="1728"/>
              <a:ext cx="48" cy="1680"/>
            </a:xfrm>
            <a:prstGeom prst="rightBracket">
              <a:avLst>
                <a:gd name="adj" fmla="val 291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963" name="Text Box 99"/>
            <p:cNvSpPr txBox="1">
              <a:spLocks noChangeArrowheads="1"/>
            </p:cNvSpPr>
            <p:nvPr/>
          </p:nvSpPr>
          <p:spPr bwMode="auto">
            <a:xfrm>
              <a:off x="5356" y="2112"/>
              <a:ext cx="270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楷体_GB2312" pitchFamily="49" charset="-122"/>
                </a:rPr>
                <a:t>光 合 单 位</a:t>
              </a:r>
            </a:p>
          </p:txBody>
        </p:sp>
      </p:grpSp>
      <p:sp>
        <p:nvSpPr>
          <p:cNvPr id="36965" name="Text Box 101"/>
          <p:cNvSpPr txBox="1">
            <a:spLocks noChangeArrowheads="1"/>
          </p:cNvSpPr>
          <p:nvPr/>
        </p:nvSpPr>
        <p:spPr bwMode="auto">
          <a:xfrm>
            <a:off x="179388" y="188913"/>
            <a:ext cx="2743200" cy="636587"/>
          </a:xfrm>
          <a:prstGeom prst="rect">
            <a:avLst/>
          </a:prstGeom>
          <a:solidFill>
            <a:schemeClr val="accent2"/>
          </a:solidFill>
          <a:ln w="57150" cmpd="thickThin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原初反应过程</a:t>
            </a:r>
          </a:p>
        </p:txBody>
      </p:sp>
      <p:sp>
        <p:nvSpPr>
          <p:cNvPr id="95" name="Oval 35"/>
          <p:cNvSpPr>
            <a:spLocks noChangeArrowheads="1"/>
          </p:cNvSpPr>
          <p:nvPr/>
        </p:nvSpPr>
        <p:spPr bwMode="auto">
          <a:xfrm>
            <a:off x="4860032" y="2132856"/>
            <a:ext cx="292517" cy="38638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6" name="Oval 35"/>
          <p:cNvSpPr>
            <a:spLocks noChangeArrowheads="1"/>
          </p:cNvSpPr>
          <p:nvPr/>
        </p:nvSpPr>
        <p:spPr bwMode="auto">
          <a:xfrm>
            <a:off x="3995936" y="2132856"/>
            <a:ext cx="292517" cy="38638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7" name="Oval 35"/>
          <p:cNvSpPr>
            <a:spLocks noChangeArrowheads="1"/>
          </p:cNvSpPr>
          <p:nvPr/>
        </p:nvSpPr>
        <p:spPr bwMode="auto">
          <a:xfrm>
            <a:off x="4283968" y="2132856"/>
            <a:ext cx="292517" cy="38638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8" name="Line 71"/>
          <p:cNvSpPr>
            <a:spLocks noChangeShapeType="1"/>
          </p:cNvSpPr>
          <p:nvPr/>
        </p:nvSpPr>
        <p:spPr bwMode="auto">
          <a:xfrm flipH="1">
            <a:off x="4427984" y="2092451"/>
            <a:ext cx="388365" cy="40044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99" name="Line 82"/>
          <p:cNvSpPr>
            <a:spLocks noChangeShapeType="1"/>
          </p:cNvSpPr>
          <p:nvPr/>
        </p:nvSpPr>
        <p:spPr bwMode="auto">
          <a:xfrm flipH="1">
            <a:off x="4355975" y="3861048"/>
            <a:ext cx="144015" cy="432048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100" name="Line 82"/>
          <p:cNvSpPr>
            <a:spLocks noChangeShapeType="1"/>
          </p:cNvSpPr>
          <p:nvPr/>
        </p:nvSpPr>
        <p:spPr bwMode="auto">
          <a:xfrm>
            <a:off x="3923928" y="3861048"/>
            <a:ext cx="144016" cy="504056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8625840" cy="3410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5143512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类囊体膜上蛋白复合体及其分布特点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052513"/>
            <a:ext cx="7772400" cy="782637"/>
          </a:xfrm>
        </p:spPr>
        <p:txBody>
          <a:bodyPr/>
          <a:lstStyle/>
          <a:p>
            <a:r>
              <a:rPr lang="zh-CN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第二节 叶绿体及叶绿体色素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050" y="2133600"/>
            <a:ext cx="5041900" cy="374491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zh-CN" altLang="en-US" b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叶绿体的结构和成分</a:t>
            </a:r>
          </a:p>
          <a:p>
            <a:pPr>
              <a:lnSpc>
                <a:spcPct val="140000"/>
              </a:lnSpc>
            </a:pPr>
            <a:r>
              <a:rPr lang="zh-CN" altLang="en-US" b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光合色素的化学特性</a:t>
            </a:r>
          </a:p>
          <a:p>
            <a:pPr>
              <a:lnSpc>
                <a:spcPct val="140000"/>
              </a:lnSpc>
            </a:pPr>
            <a:r>
              <a:rPr lang="zh-CN" altLang="en-US" b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光合色素的光学特性</a:t>
            </a:r>
          </a:p>
          <a:p>
            <a:pPr>
              <a:lnSpc>
                <a:spcPct val="140000"/>
              </a:lnSpc>
            </a:pPr>
            <a:r>
              <a:rPr lang="zh-CN" altLang="en-US" b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叶绿素的形成</a:t>
            </a:r>
          </a:p>
        </p:txBody>
      </p:sp>
      <p:pic>
        <p:nvPicPr>
          <p:cNvPr id="101380" name="Picture 4" descr="FRAM00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781050" cy="752475"/>
          </a:xfrm>
          <a:prstGeom prst="rect">
            <a:avLst/>
          </a:prstGeom>
          <a:noFill/>
        </p:spPr>
      </p:pic>
      <p:pic>
        <p:nvPicPr>
          <p:cNvPr id="101381" name="Picture 5" descr="FRAM0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88913"/>
            <a:ext cx="781050" cy="75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655763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lang="zh-CN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二、电</a:t>
            </a:r>
            <a:r>
              <a:rPr lang="zh-CN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子传递和光合磷酸化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43174" y="2071678"/>
            <a:ext cx="4751387" cy="3600450"/>
          </a:xfrm>
        </p:spPr>
        <p:txBody>
          <a:bodyPr/>
          <a:lstStyle/>
          <a:p>
            <a:pPr>
              <a:lnSpc>
                <a:spcPct val="210000"/>
              </a:lnSpc>
            </a:pPr>
            <a:r>
              <a:rPr lang="zh-CN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光系统</a:t>
            </a:r>
          </a:p>
          <a:p>
            <a:pPr>
              <a:lnSpc>
                <a:spcPct val="210000"/>
              </a:lnSpc>
            </a:pPr>
            <a:r>
              <a:rPr lang="zh-CN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光合电子传递及其功能</a:t>
            </a:r>
          </a:p>
          <a:p>
            <a:pPr>
              <a:lnSpc>
                <a:spcPct val="210000"/>
              </a:lnSpc>
            </a:pPr>
            <a:r>
              <a:rPr lang="zh-CN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光合磷酸化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altLang="zh-CN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1</a:t>
            </a:r>
            <a:r>
              <a:rPr lang="zh-CN" altLang="en-US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、两</a:t>
            </a:r>
            <a:r>
              <a:rPr lang="zh-CN" altLang="en-US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个光系统</a:t>
            </a:r>
            <a:endParaRPr lang="en-US" altLang="zh-CN" sz="4000" b="1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楷体_GB2312" pitchFamily="49" charset="-122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714488"/>
            <a:ext cx="8458200" cy="3810000"/>
          </a:xfrm>
        </p:spPr>
        <p:txBody>
          <a:bodyPr/>
          <a:lstStyle/>
          <a:p>
            <a:pPr algn="just">
              <a:lnSpc>
                <a:spcPct val="120000"/>
              </a:lnSpc>
              <a:buFontTx/>
              <a:buNone/>
            </a:pPr>
            <a:r>
              <a:rPr lang="en-US" altLang="zh-CN" sz="2800" b="1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  </a:t>
            </a:r>
            <a:r>
              <a:rPr lang="en-US" altLang="zh-CN" sz="2000" b="1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◆</a:t>
            </a:r>
            <a:r>
              <a:rPr lang="en-US" altLang="zh-CN" sz="2800" b="1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 </a:t>
            </a:r>
            <a:r>
              <a:rPr lang="zh-CN" altLang="en-US" sz="2800" b="1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光系统</a:t>
            </a:r>
            <a:r>
              <a:rPr lang="en-US" altLang="zh-CN" sz="2800" b="1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Ⅰ</a:t>
            </a:r>
            <a:r>
              <a:rPr lang="zh-CN" altLang="en-US" sz="2800" b="1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（</a:t>
            </a:r>
            <a:r>
              <a:rPr lang="en-US" altLang="zh-CN" sz="2800" b="1" dirty="0" err="1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PSⅠ</a:t>
            </a:r>
            <a:r>
              <a:rPr lang="en-US" altLang="zh-CN" sz="2800" b="1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 </a:t>
            </a:r>
            <a:r>
              <a:rPr lang="zh-CN" altLang="en-US" sz="2800" b="1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，</a:t>
            </a:r>
            <a:r>
              <a:rPr lang="en-US" altLang="zh-CN" sz="2800" b="1" dirty="0" err="1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PhotosystemⅠ</a:t>
            </a:r>
            <a:r>
              <a:rPr lang="zh-CN" altLang="en-US" sz="2800" b="1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）</a:t>
            </a:r>
          </a:p>
          <a:p>
            <a:pPr algn="just">
              <a:lnSpc>
                <a:spcPct val="120000"/>
              </a:lnSpc>
              <a:buFontTx/>
              <a:buNone/>
            </a:pPr>
            <a:r>
              <a:rPr lang="zh-CN" altLang="en-US" sz="2400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  </a:t>
            </a:r>
            <a:r>
              <a:rPr lang="en-US" altLang="zh-CN" sz="2400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Φ=11nm</a:t>
            </a:r>
            <a:r>
              <a:rPr lang="zh-CN" altLang="en-US" sz="2400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，在类囊体膜外侧，作用中心色素为</a:t>
            </a:r>
            <a:r>
              <a:rPr lang="en-US" altLang="zh-CN" sz="2400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P700</a:t>
            </a:r>
            <a:r>
              <a:rPr lang="zh-CN" altLang="en-US" sz="2400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，可将电子传给</a:t>
            </a:r>
            <a:r>
              <a:rPr lang="en-US" altLang="zh-CN" sz="2400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NADP</a:t>
            </a:r>
            <a:r>
              <a:rPr lang="zh-CN" altLang="en-US" sz="2400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使其还原成</a:t>
            </a:r>
            <a:r>
              <a:rPr lang="en-US" altLang="zh-CN" sz="2400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NADPH</a:t>
            </a:r>
            <a:r>
              <a:rPr lang="zh-CN" altLang="en-US" sz="2400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。</a:t>
            </a:r>
          </a:p>
          <a:p>
            <a:pPr algn="just">
              <a:lnSpc>
                <a:spcPct val="120000"/>
              </a:lnSpc>
              <a:buFontTx/>
              <a:buNone/>
            </a:pPr>
            <a:endParaRPr lang="zh-CN" altLang="en-US" sz="2400" dirty="0">
              <a:solidFill>
                <a:srgbClr val="000066"/>
              </a:solidFill>
              <a:latin typeface="Arial" charset="0"/>
              <a:ea typeface="楷体_GB2312" pitchFamily="49" charset="-122"/>
            </a:endParaRPr>
          </a:p>
          <a:p>
            <a:pPr algn="just">
              <a:lnSpc>
                <a:spcPct val="120000"/>
              </a:lnSpc>
              <a:buFontTx/>
              <a:buNone/>
            </a:pPr>
            <a:r>
              <a:rPr lang="zh-CN" altLang="en-US" sz="2800" b="1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   </a:t>
            </a:r>
            <a:r>
              <a:rPr lang="zh-CN" altLang="en-US" sz="2000" b="1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◆  </a:t>
            </a:r>
            <a:r>
              <a:rPr lang="zh-CN" altLang="en-US" sz="2800" b="1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光系统</a:t>
            </a:r>
            <a:r>
              <a:rPr lang="en-US" altLang="zh-CN" sz="2800" b="1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Ⅱ</a:t>
            </a:r>
            <a:r>
              <a:rPr lang="zh-CN" altLang="en-US" sz="2800" b="1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（</a:t>
            </a:r>
            <a:r>
              <a:rPr lang="en-US" altLang="zh-CN" sz="2800" b="1" dirty="0" err="1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PSⅡ</a:t>
            </a:r>
            <a:r>
              <a:rPr lang="zh-CN" altLang="en-US" sz="2800" b="1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，</a:t>
            </a:r>
            <a:r>
              <a:rPr lang="en-US" altLang="zh-CN" sz="2800" b="1" dirty="0" err="1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PhotosystemⅡ</a:t>
            </a:r>
            <a:r>
              <a:rPr lang="zh-CN" altLang="en-US" sz="2800" b="1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）</a:t>
            </a:r>
          </a:p>
          <a:p>
            <a:pPr algn="just">
              <a:lnSpc>
                <a:spcPct val="120000"/>
              </a:lnSpc>
              <a:buFontTx/>
              <a:buNone/>
            </a:pPr>
            <a:r>
              <a:rPr lang="zh-CN" altLang="en-US" sz="2800" b="1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       </a:t>
            </a:r>
            <a:r>
              <a:rPr lang="en-US" altLang="zh-CN" sz="2400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Φ=17.5nm</a:t>
            </a:r>
            <a:r>
              <a:rPr lang="zh-CN" altLang="en-US" sz="2400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，在类囊体膜内侧，作用中心色素为</a:t>
            </a:r>
            <a:r>
              <a:rPr lang="en-US" altLang="zh-CN" sz="2400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P680</a:t>
            </a:r>
            <a:r>
              <a:rPr lang="zh-CN" altLang="en-US" sz="2400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，促进水分解，将水中的电子夺取交给</a:t>
            </a:r>
            <a:r>
              <a:rPr lang="en-US" altLang="zh-CN" sz="2400" dirty="0" err="1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PSⅠ</a:t>
            </a:r>
            <a:r>
              <a:rPr lang="en-US" altLang="zh-CN" sz="2800" dirty="0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6" name="Picture 4" descr="ASPP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33375"/>
            <a:ext cx="6121400" cy="5132388"/>
          </a:xfrm>
          <a:prstGeom prst="rect">
            <a:avLst/>
          </a:prstGeom>
          <a:noFill/>
        </p:spPr>
      </p:pic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2484438" y="5805488"/>
            <a:ext cx="38560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光系统</a:t>
            </a:r>
            <a:r>
              <a:rPr lang="en-US" altLang="zh-CN"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Ⅱ</a:t>
            </a:r>
            <a:r>
              <a:rPr lang="zh-CN" alt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的基本结构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ASPP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60350"/>
            <a:ext cx="5834063" cy="5399088"/>
          </a:xfrm>
          <a:prstGeom prst="rect">
            <a:avLst/>
          </a:prstGeom>
          <a:noFill/>
        </p:spPr>
      </p:pic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2241550" y="5805488"/>
            <a:ext cx="39147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光系统</a:t>
            </a:r>
            <a:r>
              <a:rPr lang="en-US" altLang="zh-CN"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Ⅰ</a:t>
            </a:r>
            <a:r>
              <a:rPr lang="zh-CN" alt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的结构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6" name="Picture 4" descr="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8497888" cy="430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1142976" y="2500306"/>
            <a:ext cx="7010400" cy="238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组分：</a:t>
            </a:r>
            <a:r>
              <a:rPr lang="en-US" altLang="zh-CN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Cytf</a:t>
            </a:r>
            <a:r>
              <a:rPr lang="zh-CN" alt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，</a:t>
            </a:r>
            <a:r>
              <a:rPr lang="en-US" altLang="zh-CN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Cytb6</a:t>
            </a:r>
            <a:r>
              <a:rPr lang="zh-CN" alt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，</a:t>
            </a:r>
            <a:r>
              <a:rPr lang="en-US" altLang="zh-CN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Fe-s</a:t>
            </a:r>
            <a:r>
              <a:rPr lang="zh-CN" alt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组成复合体</a:t>
            </a:r>
            <a:r>
              <a:rPr lang="zh-CN" alt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。</a:t>
            </a:r>
            <a:endParaRPr lang="en-US" altLang="zh-CN" sz="2800" dirty="0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楷体_GB2312" pitchFamily="49" charset="-122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功能：在两个光系统之间传递电子</a:t>
            </a:r>
            <a:endParaRPr lang="zh-CN" alt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楷体_GB2312" pitchFamily="49" charset="-122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zh-CN" alt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楷体_GB2312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14612" y="1000108"/>
            <a:ext cx="3503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Cytb6f</a:t>
            </a:r>
            <a:r>
              <a:rPr lang="zh-CN" alt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复合体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4" name="Picture 8" descr="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8640763" cy="588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074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772400" cy="1143000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2</a:t>
            </a:r>
            <a:r>
              <a:rPr lang="zh-CN" alt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、光</a:t>
            </a:r>
            <a:r>
              <a:rPr lang="zh-CN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合电子传递途径</a:t>
            </a:r>
            <a:r>
              <a:rPr lang="zh-CN" alt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 </a:t>
            </a:r>
          </a:p>
        </p:txBody>
      </p:sp>
      <p:sp>
        <p:nvSpPr>
          <p:cNvPr id="123907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2411413" y="2060575"/>
            <a:ext cx="4464050" cy="345757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非循环式电子传递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循环式电子传递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假循环式电子传递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6" name="Picture 6" descr="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8893175" cy="5180013"/>
          </a:xfrm>
          <a:prstGeom prst="rect">
            <a:avLst/>
          </a:prstGeom>
          <a:noFill/>
        </p:spPr>
      </p:pic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7451725" y="2997200"/>
            <a:ext cx="0" cy="719138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7019925" y="3644900"/>
            <a:ext cx="936625" cy="385763"/>
          </a:xfrm>
          <a:prstGeom prst="rect">
            <a:avLst/>
          </a:prstGeom>
          <a:noFill/>
          <a:ln w="19050" algn="ctr">
            <a:solidFill>
              <a:srgbClr val="3366FF"/>
            </a:solidFill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/>
              <a:t>O</a:t>
            </a:r>
            <a:r>
              <a:rPr lang="en-US" altLang="zh-CN" sz="1800" baseline="-25000"/>
              <a:t>2</a:t>
            </a:r>
          </a:p>
        </p:txBody>
      </p:sp>
      <p:sp>
        <p:nvSpPr>
          <p:cNvPr id="158729" name="Line 9"/>
          <p:cNvSpPr>
            <a:spLocks noChangeShapeType="1"/>
          </p:cNvSpPr>
          <p:nvPr/>
        </p:nvSpPr>
        <p:spPr bwMode="auto">
          <a:xfrm>
            <a:off x="7451725" y="4005263"/>
            <a:ext cx="0" cy="7191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7019925" y="4718050"/>
            <a:ext cx="936625" cy="385763"/>
          </a:xfrm>
          <a:prstGeom prst="rect">
            <a:avLst/>
          </a:prstGeom>
          <a:noFill/>
          <a:ln w="19050" algn="ctr">
            <a:solidFill>
              <a:srgbClr val="0000FF"/>
            </a:solidFill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/>
              <a:t>O</a:t>
            </a:r>
            <a:r>
              <a:rPr lang="en-US" altLang="zh-CN" sz="1800" baseline="-25000"/>
              <a:t>2</a:t>
            </a:r>
            <a:r>
              <a:rPr lang="zh-CN" altLang="en-US" baseline="30000"/>
              <a:t>．</a:t>
            </a:r>
            <a:r>
              <a:rPr lang="en-US" altLang="zh-CN" baseline="30000"/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616" y="594928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光合电子传递途径示意图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981075"/>
            <a:ext cx="5616575" cy="587375"/>
          </a:xfrm>
        </p:spPr>
        <p:txBody>
          <a:bodyPr/>
          <a:lstStyle/>
          <a:p>
            <a:pPr algn="l"/>
            <a:r>
              <a:rPr lang="en-US" altLang="zh-CN" sz="4000" b="1" dirty="0" smtClean="0">
                <a:solidFill>
                  <a:srgbClr val="FF3300"/>
                </a:solidFill>
              </a:rPr>
              <a:t>3</a:t>
            </a:r>
            <a:r>
              <a:rPr lang="zh-CN" altLang="en-US" sz="4000" b="1" dirty="0" smtClean="0">
                <a:solidFill>
                  <a:srgbClr val="FF3300"/>
                </a:solidFill>
              </a:rPr>
              <a:t>、光合磷酸化</a:t>
            </a:r>
            <a:endParaRPr lang="zh-CN" altLang="en-US" sz="4000" b="1" dirty="0">
              <a:solidFill>
                <a:srgbClr val="FF3300"/>
              </a:solidFill>
            </a:endParaRP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1916832"/>
            <a:ext cx="6624091" cy="3898900"/>
          </a:xfrm>
        </p:spPr>
        <p:txBody>
          <a:bodyPr/>
          <a:lstStyle/>
          <a:p>
            <a:pPr>
              <a:lnSpc>
                <a:spcPct val="190000"/>
              </a:lnSpc>
              <a:buSzPct val="75000"/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仿宋_GB2312" pitchFamily="49" charset="-122"/>
                <a:cs typeface="Arial" pitchFamily="34" charset="0"/>
              </a:rPr>
              <a:t>过程：伴随电子传递的</a:t>
            </a:r>
            <a:r>
              <a:rPr lang="en-US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仿宋_GB2312" pitchFamily="49" charset="-122"/>
                <a:cs typeface="Arial" pitchFamily="34" charset="0"/>
              </a:rPr>
              <a:t>ATP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仿宋_GB2312" pitchFamily="49" charset="-122"/>
                <a:cs typeface="Arial" pitchFamily="34" charset="0"/>
              </a:rPr>
              <a:t>合成</a:t>
            </a:r>
          </a:p>
          <a:p>
            <a:pPr>
              <a:lnSpc>
                <a:spcPct val="190000"/>
              </a:lnSpc>
              <a:buSzPct val="75000"/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仿宋_GB2312" pitchFamily="49" charset="-122"/>
                <a:cs typeface="Arial" pitchFamily="34" charset="0"/>
              </a:rPr>
              <a:t>能量来源：电子传递过程释放的能量</a:t>
            </a:r>
          </a:p>
          <a:p>
            <a:pPr>
              <a:lnSpc>
                <a:spcPct val="190000"/>
              </a:lnSpc>
              <a:buSzPct val="75000"/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仿宋_GB2312" pitchFamily="49" charset="-122"/>
                <a:cs typeface="Arial" pitchFamily="34" charset="0"/>
              </a:rPr>
              <a:t>直接驱动力：跨膜质子电动势差</a:t>
            </a:r>
          </a:p>
          <a:p>
            <a:pPr>
              <a:lnSpc>
                <a:spcPct val="190000"/>
              </a:lnSpc>
              <a:buSzPct val="75000"/>
              <a:buFont typeface="Wingdings" pitchFamily="2" charset="2"/>
              <a:buChar char="u"/>
            </a:pPr>
            <a:r>
              <a:rPr lang="en-US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仿宋_GB2312" pitchFamily="49" charset="-122"/>
                <a:cs typeface="Arial" pitchFamily="34" charset="0"/>
              </a:rPr>
              <a:t>ATP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仿宋_GB2312" pitchFamily="49" charset="-122"/>
                <a:cs typeface="Arial" pitchFamily="34" charset="0"/>
              </a:rPr>
              <a:t>合成部位：类囊体膜上的</a:t>
            </a:r>
            <a:r>
              <a:rPr lang="en-US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仿宋_GB2312" pitchFamily="49" charset="-122"/>
                <a:cs typeface="Arial" pitchFamily="34" charset="0"/>
              </a:rPr>
              <a:t>ATP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仿宋_GB2312" pitchFamily="49" charset="-122"/>
                <a:cs typeface="Arial" pitchFamily="34" charset="0"/>
              </a:rPr>
              <a:t>合成酶</a:t>
            </a:r>
          </a:p>
          <a:p>
            <a:pPr>
              <a:lnSpc>
                <a:spcPct val="190000"/>
              </a:lnSpc>
              <a:buSzPct val="75000"/>
              <a:buFont typeface="Wingdings" pitchFamily="2" charset="2"/>
              <a:buChar char="u"/>
            </a:pPr>
            <a:endParaRPr lang="en-US" altLang="zh-CN" sz="2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仿宋_GB2312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叶绿体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1547813" y="5876925"/>
            <a:ext cx="61928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质子传递体－质体醌</a:t>
            </a:r>
          </a:p>
        </p:txBody>
      </p:sp>
      <p:pic>
        <p:nvPicPr>
          <p:cNvPr id="159750" name="Picture 6" descr="0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20713"/>
            <a:ext cx="7993063" cy="476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DD">
                <a:gamma/>
                <a:tint val="63529"/>
                <a:invGamma/>
              </a:srgbClr>
            </a:gs>
            <a:gs pos="100000">
              <a:srgbClr val="FFFF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1295400" y="60960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化学渗透假说 </a:t>
            </a:r>
            <a:r>
              <a:rPr lang="zh-CN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（</a:t>
            </a:r>
            <a:r>
              <a:rPr lang="en-US" altLang="zh-CN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chemiosmotic hypothesis</a:t>
            </a:r>
            <a:r>
              <a:rPr lang="zh-CN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）</a:t>
            </a:r>
          </a:p>
        </p:txBody>
      </p:sp>
      <p:pic>
        <p:nvPicPr>
          <p:cNvPr id="126980" name="Picture 4" descr="ASPP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8913"/>
            <a:ext cx="8064500" cy="554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2" name="Picture 4" descr="ASPP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96975"/>
            <a:ext cx="8280400" cy="2443163"/>
          </a:xfrm>
          <a:prstGeom prst="rect">
            <a:avLst/>
          </a:prstGeom>
          <a:noFill/>
        </p:spPr>
      </p:pic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468313" y="4146550"/>
            <a:ext cx="7775575" cy="199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                           ATP</a:t>
            </a:r>
            <a:r>
              <a:rPr lang="zh-CN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合成的结合转化机制</a:t>
            </a:r>
            <a:br>
              <a:rPr lang="zh-CN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</a:br>
            <a:r>
              <a:rPr lang="zh-CN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       </a:t>
            </a:r>
            <a:r>
              <a:rPr lang="en-US" altLang="zh-CN" b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γ-</a:t>
            </a:r>
            <a:r>
              <a:rPr lang="zh-CN" altLang="en-US" b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亚基的转动引起</a:t>
            </a:r>
            <a:r>
              <a:rPr lang="en-US" altLang="zh-CN" b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β</a:t>
            </a:r>
            <a:r>
              <a:rPr lang="zh-CN" altLang="en-US" b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亚基的构象依紧绷</a:t>
            </a:r>
            <a:r>
              <a:rPr lang="en-US" altLang="zh-CN" b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(T)</a:t>
            </a:r>
            <a:r>
              <a:rPr lang="zh-CN" altLang="en-US" b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、松驰</a:t>
            </a:r>
            <a:r>
              <a:rPr lang="en-US" altLang="zh-CN" b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(L)</a:t>
            </a:r>
            <a:r>
              <a:rPr lang="zh-CN" altLang="en-US" b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和开放</a:t>
            </a:r>
            <a:r>
              <a:rPr lang="en-US" altLang="zh-CN" b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(O)</a:t>
            </a:r>
            <a:r>
              <a:rPr lang="zh-CN" altLang="en-US" b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的顺序变化，完成</a:t>
            </a:r>
            <a:r>
              <a:rPr lang="en-US" altLang="zh-CN" b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ADP</a:t>
            </a:r>
            <a:r>
              <a:rPr lang="zh-CN" altLang="en-US" b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和</a:t>
            </a:r>
            <a:r>
              <a:rPr lang="en-US" altLang="zh-CN" b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Pi</a:t>
            </a:r>
            <a:r>
              <a:rPr lang="zh-CN" altLang="en-US" b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的结合、 </a:t>
            </a:r>
            <a:r>
              <a:rPr lang="en-US" altLang="zh-CN" b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ATP</a:t>
            </a:r>
            <a:r>
              <a:rPr lang="zh-CN" altLang="en-US" b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的形成以及</a:t>
            </a:r>
            <a:r>
              <a:rPr lang="en-US" altLang="zh-CN" b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ATP</a:t>
            </a:r>
            <a:r>
              <a:rPr lang="zh-CN" altLang="en-US" b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的释放三个</a:t>
            </a:r>
            <a:r>
              <a:rPr lang="zh-CN" altLang="en-US" b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过程。</a:t>
            </a:r>
            <a:endParaRPr lang="zh-CN" altLang="en-US" b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5272" y="1357298"/>
            <a:ext cx="553998" cy="38576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醌循环过程</a:t>
            </a:r>
            <a:endParaRPr lang="zh-CN" altLang="en-US" dirty="0"/>
          </a:p>
        </p:txBody>
      </p:sp>
      <p:pic>
        <p:nvPicPr>
          <p:cNvPr id="4" name="图片 3" descr="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0"/>
            <a:ext cx="5500726" cy="6589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8625840" cy="3410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5143512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类囊体膜上蛋白复合体及其分布特点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129" y="785794"/>
            <a:ext cx="8934465" cy="4643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5857892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类囊体膜上蛋白复合体及其分布特点 </a:t>
            </a:r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058150" cy="1951037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zh-CN" alt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三、碳同化</a:t>
            </a:r>
            <a:r>
              <a:rPr lang="zh-CN" altLang="en-US" sz="32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（</a:t>
            </a:r>
            <a:r>
              <a:rPr lang="en-US" altLang="zh-CN" sz="32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carbon assimilation</a:t>
            </a:r>
            <a:r>
              <a:rPr lang="zh-CN" altLang="en-US" sz="32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） 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2781300"/>
            <a:ext cx="5029200" cy="3200400"/>
          </a:xfrm>
        </p:spPr>
        <p:txBody>
          <a:bodyPr/>
          <a:lstStyle/>
          <a:p>
            <a:r>
              <a:rPr lang="zh-CN" altLang="en-US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卡尔文循环</a:t>
            </a:r>
            <a:r>
              <a:rPr lang="zh-CN" alt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  <a:hlinkClick r:id="rId2" action="ppaction://hlinksldjump"/>
              </a:rPr>
              <a:t>（</a:t>
            </a:r>
            <a:r>
              <a:rPr lang="en-US" altLang="zh-CN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  <a:hlinkClick r:id="rId2" action="ppaction://hlinksldjump"/>
              </a:rPr>
              <a:t>Calvin cycle</a:t>
            </a:r>
            <a:r>
              <a:rPr lang="zh-CN" alt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  <a:hlinkClick r:id="rId2" action="ppaction://hlinksldjump"/>
              </a:rPr>
              <a:t>）</a:t>
            </a:r>
            <a:r>
              <a:rPr lang="zh-CN" altLang="en-US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  <a:hlinkClick r:id="rId2" action="ppaction://hlinksldjump"/>
              </a:rPr>
              <a:t> </a:t>
            </a:r>
            <a:endParaRPr lang="zh-CN" altLang="en-US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楷体_GB2312" pitchFamily="49" charset="-122"/>
            </a:endParaRPr>
          </a:p>
          <a:p>
            <a:endParaRPr lang="zh-CN" altLang="en-US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楷体_GB2312" pitchFamily="49" charset="-122"/>
            </a:endParaRPr>
          </a:p>
          <a:p>
            <a:r>
              <a:rPr lang="en-US" altLang="zh-CN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C</a:t>
            </a:r>
            <a:r>
              <a:rPr lang="en-US" altLang="zh-CN" b="1" baseline="-250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4</a:t>
            </a:r>
            <a:r>
              <a:rPr lang="zh-CN" altLang="en-US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途径</a:t>
            </a:r>
            <a:r>
              <a:rPr lang="zh-CN" alt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  <a:hlinkClick r:id="rId3" action="ppaction://hlinksldjump"/>
              </a:rPr>
              <a:t>（</a:t>
            </a:r>
            <a:r>
              <a:rPr lang="en-US" altLang="zh-CN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  <a:hlinkClick r:id="rId3" action="ppaction://hlinksldjump"/>
              </a:rPr>
              <a:t>C4 pathway</a:t>
            </a:r>
            <a:r>
              <a:rPr lang="zh-CN" alt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  <a:hlinkClick r:id="rId3" action="ppaction://hlinksldjump"/>
              </a:rPr>
              <a:t>）</a:t>
            </a:r>
            <a:endParaRPr lang="zh-CN" altLang="en-US" sz="2400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楷体_GB2312" pitchFamily="49" charset="-122"/>
            </a:endParaRPr>
          </a:p>
          <a:p>
            <a:endParaRPr lang="zh-CN" altLang="en-US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楷体_GB2312" pitchFamily="49" charset="-122"/>
            </a:endParaRPr>
          </a:p>
          <a:p>
            <a:r>
              <a:rPr lang="en-US" altLang="zh-CN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CAM</a:t>
            </a:r>
            <a:r>
              <a:rPr lang="zh-CN" altLang="en-US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途径</a:t>
            </a:r>
            <a:r>
              <a:rPr lang="zh-CN" alt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  <a:hlinkClick r:id="rId4" action="ppaction://hlinksldjump"/>
              </a:rPr>
              <a:t>（</a:t>
            </a:r>
            <a:r>
              <a:rPr lang="en-US" altLang="zh-CN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  <a:hlinkClick r:id="rId4" action="ppaction://hlinksldjump"/>
              </a:rPr>
              <a:t>CAM pathway</a:t>
            </a:r>
            <a:r>
              <a:rPr lang="zh-CN" alt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  <a:hlinkClick r:id="rId4" action="ppaction://hlinksldjump"/>
              </a:rPr>
              <a:t>）</a:t>
            </a:r>
            <a:endParaRPr lang="zh-CN" altLang="en-US" sz="2400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21" name="Picture 53" descr="ASPP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</p:spPr>
      </p:pic>
      <p:sp>
        <p:nvSpPr>
          <p:cNvPr id="58422" name="Text Box 54"/>
          <p:cNvSpPr txBox="1">
            <a:spLocks noChangeArrowheads="1"/>
          </p:cNvSpPr>
          <p:nvPr/>
        </p:nvSpPr>
        <p:spPr bwMode="auto">
          <a:xfrm>
            <a:off x="5651500" y="5084763"/>
            <a:ext cx="34925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卡尔文光合途径</a:t>
            </a:r>
          </a:p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研究实验装置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0" name="Picture 4" descr="wt080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4663" y="260350"/>
            <a:ext cx="4772025" cy="6335713"/>
          </a:xfrm>
          <a:prstGeom prst="rect">
            <a:avLst/>
          </a:prstGeom>
          <a:noFill/>
        </p:spPr>
      </p:pic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24750" y="476250"/>
            <a:ext cx="611188" cy="6048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卡尔文循环产物的纸上层析分析图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1857356" y="2000240"/>
            <a:ext cx="5000660" cy="335758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 smtClean="0">
                <a:latin typeface="Roboto" pitchFamily="2" charset="0"/>
              </a:rPr>
              <a:t>羧化阶段：</a:t>
            </a:r>
            <a:r>
              <a:rPr lang="en-US" altLang="zh-CN" sz="2800" dirty="0" smtClean="0">
                <a:latin typeface="Roboto" pitchFamily="2" charset="0"/>
                <a:ea typeface="Roboto" pitchFamily="2" charset="0"/>
              </a:rPr>
              <a:t>CO</a:t>
            </a:r>
            <a:r>
              <a:rPr lang="en-US" altLang="zh-CN" sz="2800" baseline="-25000" dirty="0" smtClean="0">
                <a:latin typeface="Roboto" pitchFamily="2" charset="0"/>
                <a:ea typeface="Roboto" pitchFamily="2" charset="0"/>
              </a:rPr>
              <a:t>2</a:t>
            </a:r>
            <a:r>
              <a:rPr lang="zh-CN" altLang="en-US" sz="2800" dirty="0" smtClean="0">
                <a:latin typeface="Roboto" pitchFamily="2" charset="0"/>
              </a:rPr>
              <a:t>固定</a:t>
            </a:r>
            <a:endParaRPr lang="en-US" altLang="zh-CN" sz="2800" dirty="0" smtClean="0">
              <a:latin typeface="Roboto" pitchFamily="2" charset="0"/>
              <a:ea typeface="Roboto" pitchFamily="2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Roboto" pitchFamily="2" charset="0"/>
              </a:rPr>
              <a:t>还原阶</a:t>
            </a:r>
            <a:r>
              <a:rPr lang="zh-CN" altLang="en-US" sz="2800" dirty="0" smtClean="0">
                <a:latin typeface="Roboto" pitchFamily="2" charset="0"/>
              </a:rPr>
              <a:t>段：</a:t>
            </a:r>
            <a:r>
              <a:rPr lang="en-US" altLang="zh-CN" sz="2800" dirty="0" smtClean="0">
                <a:latin typeface="Roboto" pitchFamily="2" charset="0"/>
                <a:ea typeface="Roboto" pitchFamily="2" charset="0"/>
              </a:rPr>
              <a:t> CO</a:t>
            </a:r>
            <a:r>
              <a:rPr lang="en-US" altLang="zh-CN" sz="2800" baseline="-25000" dirty="0" smtClean="0">
                <a:latin typeface="Roboto" pitchFamily="2" charset="0"/>
                <a:ea typeface="Roboto" pitchFamily="2" charset="0"/>
              </a:rPr>
              <a:t>2</a:t>
            </a:r>
            <a:r>
              <a:rPr lang="zh-CN" altLang="en-US" sz="2800" dirty="0" smtClean="0">
                <a:latin typeface="Roboto" pitchFamily="2" charset="0"/>
              </a:rPr>
              <a:t>还原</a:t>
            </a:r>
            <a:endParaRPr lang="en-US" altLang="zh-CN" sz="2800" dirty="0" smtClean="0">
              <a:latin typeface="Roboto" pitchFamily="2" charset="0"/>
              <a:ea typeface="Roboto" pitchFamily="2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Roboto" pitchFamily="2" charset="0"/>
              </a:rPr>
              <a:t>更新阶</a:t>
            </a:r>
            <a:r>
              <a:rPr lang="zh-CN" altLang="en-US" sz="2800" dirty="0" smtClean="0">
                <a:latin typeface="Roboto" pitchFamily="2" charset="0"/>
              </a:rPr>
              <a:t>段：</a:t>
            </a:r>
            <a:r>
              <a:rPr lang="en-US" altLang="zh-CN" sz="2800" dirty="0" err="1" smtClean="0">
                <a:latin typeface="Roboto" pitchFamily="2" charset="0"/>
                <a:ea typeface="Roboto" pitchFamily="2" charset="0"/>
              </a:rPr>
              <a:t>RuBP</a:t>
            </a:r>
            <a:r>
              <a:rPr lang="zh-CN" altLang="en-US" sz="2800" dirty="0" smtClean="0">
                <a:latin typeface="Roboto" pitchFamily="2" charset="0"/>
              </a:rPr>
              <a:t>的再生</a:t>
            </a:r>
            <a:endParaRPr lang="zh-CN" altLang="zh-CN" sz="2800" dirty="0">
              <a:latin typeface="Roboto" pitchFamily="2" charset="0"/>
            </a:endParaRPr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928670"/>
            <a:ext cx="7772400" cy="803275"/>
          </a:xfrm>
        </p:spPr>
        <p:txBody>
          <a:bodyPr/>
          <a:lstStyle/>
          <a:p>
            <a:r>
              <a:rPr lang="zh-CN" altLang="en-US" sz="3600" b="1" dirty="0">
                <a:solidFill>
                  <a:srgbClr val="000066"/>
                </a:solidFill>
              </a:rPr>
              <a:t>（一）卡尔文循环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85728"/>
            <a:ext cx="6215106" cy="6377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6" name="Picture 4" descr="8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25124" r="2979" b="16296"/>
          <a:stretch>
            <a:fillRect/>
          </a:stretch>
        </p:blipFill>
        <p:spPr bwMode="auto">
          <a:xfrm>
            <a:off x="250825" y="1125538"/>
            <a:ext cx="8675688" cy="3527425"/>
          </a:xfrm>
          <a:prstGeom prst="rect">
            <a:avLst/>
          </a:prstGeom>
          <a:noFill/>
        </p:spPr>
      </p:pic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1979613" y="5157788"/>
            <a:ext cx="50403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卡尔文循环的羧化阶段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8" name="Picture 4" descr="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786058"/>
            <a:ext cx="3271375" cy="328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1785918" y="428604"/>
            <a:ext cx="51117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 err="1">
                <a:solidFill>
                  <a:schemeClr val="tx2"/>
                </a:solidFill>
                <a:latin typeface="Arial" charset="0"/>
                <a:ea typeface="楷体_GB2312" pitchFamily="49" charset="-122"/>
              </a:rPr>
              <a:t>RuBP</a:t>
            </a:r>
            <a:r>
              <a:rPr lang="zh-CN" altLang="en-US" sz="2800" dirty="0" smtClean="0">
                <a:solidFill>
                  <a:schemeClr val="tx2"/>
                </a:solidFill>
                <a:latin typeface="Arial" charset="0"/>
                <a:ea typeface="楷体_GB2312" pitchFamily="49" charset="-122"/>
              </a:rPr>
              <a:t>羧化酶</a:t>
            </a:r>
            <a:endParaRPr lang="zh-CN" altLang="en-US" sz="2800" dirty="0">
              <a:solidFill>
                <a:schemeClr val="tx2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071546"/>
            <a:ext cx="7715304" cy="520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dirty="0" smtClean="0">
                <a:solidFill>
                  <a:srgbClr val="000066"/>
                </a:solidFill>
                <a:latin typeface="+mj-lt"/>
                <a:ea typeface="楷体_GB2312" pitchFamily="49" charset="-122"/>
              </a:rPr>
              <a:t>1</a:t>
            </a:r>
            <a:r>
              <a:rPr lang="zh-CN" altLang="en-US" dirty="0" smtClean="0">
                <a:solidFill>
                  <a:srgbClr val="000066"/>
                </a:solidFill>
                <a:latin typeface="+mj-lt"/>
                <a:ea typeface="楷体_GB2312" pitchFamily="49" charset="-122"/>
              </a:rPr>
              <a:t>、是绿色植物体内含量最高的蛋白质。</a:t>
            </a:r>
            <a:endParaRPr lang="en-US" altLang="zh-CN" dirty="0" smtClean="0">
              <a:solidFill>
                <a:srgbClr val="000066"/>
              </a:solidFill>
              <a:latin typeface="+mj-lt"/>
              <a:ea typeface="楷体_GB2312" pitchFamily="49" charset="-122"/>
            </a:endParaRPr>
          </a:p>
          <a:p>
            <a:pPr algn="l">
              <a:lnSpc>
                <a:spcPct val="140000"/>
              </a:lnSpc>
            </a:pPr>
            <a:r>
              <a:rPr lang="en-US" altLang="zh-CN" dirty="0" smtClean="0">
                <a:solidFill>
                  <a:srgbClr val="000066"/>
                </a:solidFill>
                <a:latin typeface="+mj-lt"/>
                <a:ea typeface="楷体_GB2312" pitchFamily="49" charset="-122"/>
              </a:rPr>
              <a:t>2</a:t>
            </a:r>
            <a:r>
              <a:rPr lang="zh-CN" altLang="en-US" dirty="0" smtClean="0">
                <a:solidFill>
                  <a:srgbClr val="000066"/>
                </a:solidFill>
                <a:latin typeface="+mj-lt"/>
                <a:ea typeface="楷体_GB2312" pitchFamily="49" charset="-122"/>
              </a:rPr>
              <a:t>、由</a:t>
            </a:r>
            <a:r>
              <a:rPr lang="en-US" altLang="zh-CN" dirty="0" smtClean="0">
                <a:solidFill>
                  <a:srgbClr val="000066"/>
                </a:solidFill>
                <a:latin typeface="+mj-lt"/>
                <a:ea typeface="楷体_GB2312" pitchFamily="49" charset="-122"/>
              </a:rPr>
              <a:t>8</a:t>
            </a:r>
            <a:r>
              <a:rPr lang="zh-CN" altLang="en-US" dirty="0" smtClean="0">
                <a:solidFill>
                  <a:srgbClr val="000066"/>
                </a:solidFill>
                <a:latin typeface="+mj-lt"/>
                <a:ea typeface="楷体_GB2312" pitchFamily="49" charset="-122"/>
              </a:rPr>
              <a:t>个大亚基（</a:t>
            </a:r>
            <a:r>
              <a:rPr lang="en-US" altLang="zh-CN" dirty="0" smtClean="0">
                <a:solidFill>
                  <a:srgbClr val="000066"/>
                </a:solidFill>
                <a:latin typeface="+mj-lt"/>
                <a:ea typeface="楷体_GB2312" pitchFamily="49" charset="-122"/>
              </a:rPr>
              <a:t>56KD</a:t>
            </a:r>
            <a:r>
              <a:rPr lang="zh-CN" altLang="en-US" dirty="0" smtClean="0">
                <a:solidFill>
                  <a:srgbClr val="000066"/>
                </a:solidFill>
                <a:latin typeface="+mj-lt"/>
                <a:ea typeface="楷体_GB2312" pitchFamily="49" charset="-122"/>
              </a:rPr>
              <a:t>）、</a:t>
            </a:r>
            <a:r>
              <a:rPr lang="en-US" altLang="zh-CN" dirty="0" smtClean="0">
                <a:solidFill>
                  <a:srgbClr val="000066"/>
                </a:solidFill>
                <a:latin typeface="+mj-lt"/>
                <a:ea typeface="楷体_GB2312" pitchFamily="49" charset="-122"/>
              </a:rPr>
              <a:t>8</a:t>
            </a:r>
            <a:r>
              <a:rPr lang="zh-CN" altLang="en-US" dirty="0" smtClean="0">
                <a:solidFill>
                  <a:srgbClr val="000066"/>
                </a:solidFill>
                <a:latin typeface="+mj-lt"/>
                <a:ea typeface="楷体_GB2312" pitchFamily="49" charset="-122"/>
              </a:rPr>
              <a:t>个小亚基（</a:t>
            </a:r>
            <a:r>
              <a:rPr lang="en-US" altLang="zh-CN" dirty="0" smtClean="0">
                <a:solidFill>
                  <a:srgbClr val="000066"/>
                </a:solidFill>
                <a:latin typeface="+mj-lt"/>
                <a:ea typeface="楷体_GB2312" pitchFamily="49" charset="-122"/>
              </a:rPr>
              <a:t>14KD</a:t>
            </a:r>
            <a:r>
              <a:rPr lang="zh-CN" altLang="en-US" dirty="0" smtClean="0">
                <a:solidFill>
                  <a:srgbClr val="000066"/>
                </a:solidFill>
                <a:latin typeface="+mj-lt"/>
                <a:ea typeface="楷体_GB2312" pitchFamily="49" charset="-122"/>
              </a:rPr>
              <a:t>）组成，大亚基上具有催化部位，小亚基只具有活性调节功能。</a:t>
            </a:r>
            <a:endParaRPr lang="en-US" altLang="zh-CN" dirty="0" smtClean="0">
              <a:solidFill>
                <a:srgbClr val="000066"/>
              </a:solidFill>
              <a:latin typeface="+mj-lt"/>
              <a:ea typeface="楷体_GB2312" pitchFamily="49" charset="-122"/>
            </a:endParaRPr>
          </a:p>
          <a:p>
            <a:pPr algn="l">
              <a:lnSpc>
                <a:spcPct val="140000"/>
              </a:lnSpc>
            </a:pPr>
            <a:r>
              <a:rPr lang="en-US" altLang="zh-CN" dirty="0" smtClean="0">
                <a:solidFill>
                  <a:srgbClr val="000066"/>
                </a:solidFill>
                <a:latin typeface="+mj-lt"/>
                <a:ea typeface="楷体_GB2312" pitchFamily="49" charset="-122"/>
              </a:rPr>
              <a:t>3</a:t>
            </a:r>
            <a:r>
              <a:rPr lang="zh-CN" altLang="en-US" dirty="0" smtClean="0">
                <a:solidFill>
                  <a:srgbClr val="000066"/>
                </a:solidFill>
                <a:latin typeface="+mj-lt"/>
                <a:ea typeface="楷体_GB2312" pitchFamily="49" charset="-122"/>
              </a:rPr>
              <a:t>、大亚基由叶绿体基因组编码，</a:t>
            </a:r>
            <a:endParaRPr lang="en-US" altLang="zh-CN" dirty="0" smtClean="0">
              <a:solidFill>
                <a:srgbClr val="000066"/>
              </a:solidFill>
              <a:latin typeface="+mj-lt"/>
              <a:ea typeface="楷体_GB2312" pitchFamily="49" charset="-122"/>
            </a:endParaRPr>
          </a:p>
          <a:p>
            <a:pPr algn="l">
              <a:lnSpc>
                <a:spcPct val="140000"/>
              </a:lnSpc>
            </a:pPr>
            <a:r>
              <a:rPr lang="zh-CN" altLang="en-US" dirty="0" smtClean="0">
                <a:solidFill>
                  <a:srgbClr val="000066"/>
                </a:solidFill>
                <a:latin typeface="+mj-lt"/>
                <a:ea typeface="楷体_GB2312" pitchFamily="49" charset="-122"/>
              </a:rPr>
              <a:t>小亚基由核基因编码，小亚基在</a:t>
            </a:r>
            <a:endParaRPr lang="en-US" altLang="zh-CN" dirty="0" smtClean="0">
              <a:solidFill>
                <a:srgbClr val="000066"/>
              </a:solidFill>
              <a:latin typeface="+mj-lt"/>
              <a:ea typeface="楷体_GB2312" pitchFamily="49" charset="-122"/>
            </a:endParaRPr>
          </a:p>
          <a:p>
            <a:pPr algn="l">
              <a:lnSpc>
                <a:spcPct val="140000"/>
              </a:lnSpc>
            </a:pPr>
            <a:r>
              <a:rPr lang="zh-CN" altLang="en-US" dirty="0" smtClean="0">
                <a:solidFill>
                  <a:srgbClr val="000066"/>
                </a:solidFill>
                <a:latin typeface="+mj-lt"/>
                <a:ea typeface="楷体_GB2312" pitchFamily="49" charset="-122"/>
              </a:rPr>
              <a:t>细胞质中合成之后进入叶绿体和</a:t>
            </a:r>
            <a:endParaRPr lang="en-US" altLang="zh-CN" dirty="0" smtClean="0">
              <a:solidFill>
                <a:srgbClr val="000066"/>
              </a:solidFill>
              <a:latin typeface="+mj-lt"/>
              <a:ea typeface="楷体_GB2312" pitchFamily="49" charset="-122"/>
            </a:endParaRPr>
          </a:p>
          <a:p>
            <a:pPr algn="l">
              <a:lnSpc>
                <a:spcPct val="140000"/>
              </a:lnSpc>
            </a:pPr>
            <a:r>
              <a:rPr lang="zh-CN" altLang="en-US" dirty="0" smtClean="0">
                <a:solidFill>
                  <a:srgbClr val="000066"/>
                </a:solidFill>
                <a:latin typeface="+mj-lt"/>
                <a:ea typeface="楷体_GB2312" pitchFamily="49" charset="-122"/>
              </a:rPr>
              <a:t>大亚基通过结合蛋白组装成为完</a:t>
            </a:r>
            <a:endParaRPr lang="en-US" altLang="zh-CN" dirty="0" smtClean="0">
              <a:solidFill>
                <a:srgbClr val="000066"/>
              </a:solidFill>
              <a:latin typeface="+mj-lt"/>
              <a:ea typeface="楷体_GB2312" pitchFamily="49" charset="-122"/>
            </a:endParaRPr>
          </a:p>
          <a:p>
            <a:pPr algn="l">
              <a:lnSpc>
                <a:spcPct val="140000"/>
              </a:lnSpc>
            </a:pPr>
            <a:r>
              <a:rPr lang="zh-CN" altLang="en-US" dirty="0" smtClean="0">
                <a:solidFill>
                  <a:srgbClr val="000066"/>
                </a:solidFill>
                <a:latin typeface="+mj-lt"/>
                <a:ea typeface="楷体_GB2312" pitchFamily="49" charset="-122"/>
              </a:rPr>
              <a:t>整的酶蛋白。</a:t>
            </a:r>
            <a:endParaRPr lang="en-US" altLang="zh-CN" dirty="0" smtClean="0">
              <a:solidFill>
                <a:srgbClr val="000066"/>
              </a:solidFill>
              <a:latin typeface="+mj-lt"/>
              <a:ea typeface="楷体_GB2312" pitchFamily="49" charset="-122"/>
            </a:endParaRPr>
          </a:p>
          <a:p>
            <a:pPr algn="l">
              <a:lnSpc>
                <a:spcPct val="140000"/>
              </a:lnSpc>
            </a:pPr>
            <a:r>
              <a:rPr lang="en-US" altLang="zh-CN" dirty="0" smtClean="0">
                <a:solidFill>
                  <a:srgbClr val="000066"/>
                </a:solidFill>
                <a:latin typeface="+mj-lt"/>
                <a:ea typeface="楷体_GB2312" pitchFamily="49" charset="-122"/>
              </a:rPr>
              <a:t>4</a:t>
            </a:r>
            <a:r>
              <a:rPr lang="zh-CN" altLang="en-US" dirty="0" smtClean="0">
                <a:solidFill>
                  <a:srgbClr val="000066"/>
                </a:solidFill>
                <a:latin typeface="+mj-lt"/>
                <a:ea typeface="楷体_GB2312" pitchFamily="49" charset="-122"/>
              </a:rPr>
              <a:t>、能够催化</a:t>
            </a:r>
            <a:r>
              <a:rPr lang="en-US" altLang="zh-CN" dirty="0" err="1" smtClean="0">
                <a:solidFill>
                  <a:srgbClr val="000066"/>
                </a:solidFill>
                <a:latin typeface="+mj-lt"/>
                <a:ea typeface="楷体_GB2312" pitchFamily="49" charset="-122"/>
              </a:rPr>
              <a:t>RuBP</a:t>
            </a:r>
            <a:r>
              <a:rPr lang="zh-CN" altLang="en-US" dirty="0" smtClean="0">
                <a:solidFill>
                  <a:srgbClr val="000066"/>
                </a:solidFill>
                <a:latin typeface="+mj-lt"/>
                <a:ea typeface="楷体_GB2312" pitchFamily="49" charset="-122"/>
              </a:rPr>
              <a:t>和二氧化碳或</a:t>
            </a:r>
            <a:endParaRPr lang="en-US" altLang="zh-CN" dirty="0" smtClean="0">
              <a:solidFill>
                <a:srgbClr val="000066"/>
              </a:solidFill>
              <a:latin typeface="+mj-lt"/>
              <a:ea typeface="楷体_GB2312" pitchFamily="49" charset="-122"/>
            </a:endParaRPr>
          </a:p>
          <a:p>
            <a:pPr algn="l">
              <a:lnSpc>
                <a:spcPct val="140000"/>
              </a:lnSpc>
            </a:pPr>
            <a:r>
              <a:rPr lang="zh-CN" altLang="en-US" dirty="0" smtClean="0">
                <a:solidFill>
                  <a:srgbClr val="000066"/>
                </a:solidFill>
                <a:latin typeface="+mj-lt"/>
                <a:ea typeface="楷体_GB2312" pitchFamily="49" charset="-122"/>
              </a:rPr>
              <a:t>氧气结合。</a:t>
            </a:r>
            <a:endParaRPr lang="zh-CN" altLang="en-US" dirty="0">
              <a:solidFill>
                <a:srgbClr val="000066"/>
              </a:solidFill>
              <a:latin typeface="+mj-lt"/>
              <a:ea typeface="楷体_GB2312" pitchFamily="49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8" name="Picture 4" descr="ASPP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33375"/>
            <a:ext cx="4962525" cy="6092825"/>
          </a:xfrm>
          <a:prstGeom prst="rect">
            <a:avLst/>
          </a:prstGeom>
          <a:noFill/>
        </p:spPr>
      </p:pic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647700" y="1052513"/>
            <a:ext cx="611188" cy="446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卡尔文循环基本过程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5" name="Picture 7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60350"/>
            <a:ext cx="6553200" cy="6264275"/>
          </a:xfrm>
          <a:prstGeom prst="rect">
            <a:avLst/>
          </a:prstGeom>
          <a:noFill/>
        </p:spPr>
      </p:pic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754063" y="6237288"/>
            <a:ext cx="8066087" cy="406400"/>
          </a:xfrm>
          <a:prstGeom prst="rect">
            <a:avLst/>
          </a:prstGeom>
          <a:solidFill>
            <a:srgbClr val="00FFFF"/>
          </a:solidFill>
          <a:ln w="9525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altLang="zh-CN" sz="20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3CO</a:t>
            </a:r>
            <a:r>
              <a:rPr lang="en-US" altLang="zh-CN" sz="2000" baseline="-300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2</a:t>
            </a:r>
            <a:r>
              <a:rPr lang="en-US" altLang="zh-CN" sz="20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+3H</a:t>
            </a:r>
            <a:r>
              <a:rPr lang="en-US" altLang="zh-CN" sz="2000" baseline="-300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2</a:t>
            </a:r>
            <a:r>
              <a:rPr lang="en-US" altLang="zh-CN" sz="20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O+3RUBP+9ATP+6NADPH →PGAld +8NADP+9ADP+9Pi</a:t>
            </a:r>
            <a:endParaRPr lang="en-US" altLang="zh-CN" sz="2000" b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576263" y="1125538"/>
            <a:ext cx="611187" cy="3598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卡尔文循环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928670"/>
            <a:ext cx="7772400" cy="442913"/>
          </a:xfrm>
        </p:spPr>
        <p:txBody>
          <a:bodyPr>
            <a:noAutofit/>
          </a:bodyPr>
          <a:lstStyle/>
          <a:p>
            <a:pPr algn="l"/>
            <a:r>
              <a:rPr lang="zh-CN" altLang="en-US" sz="3200" b="1" dirty="0">
                <a:solidFill>
                  <a:srgbClr val="003300"/>
                </a:solidFill>
                <a:ea typeface="楷体_GB2312" pitchFamily="49" charset="-122"/>
              </a:rPr>
              <a:t>（二）</a:t>
            </a:r>
            <a:r>
              <a:rPr lang="en-US" altLang="zh-CN" sz="3200" b="1" dirty="0">
                <a:solidFill>
                  <a:srgbClr val="003300"/>
                </a:solidFill>
                <a:ea typeface="楷体_GB2312" pitchFamily="49" charset="-122"/>
              </a:rPr>
              <a:t>C4</a:t>
            </a:r>
            <a:r>
              <a:rPr lang="zh-CN" altLang="en-US" sz="3200" b="1" dirty="0">
                <a:solidFill>
                  <a:srgbClr val="003300"/>
                </a:solidFill>
                <a:ea typeface="楷体_GB2312" pitchFamily="49" charset="-122"/>
              </a:rPr>
              <a:t>途径：（</a:t>
            </a:r>
            <a:r>
              <a:rPr lang="en-US" altLang="zh-CN" sz="3200" b="1" dirty="0">
                <a:solidFill>
                  <a:srgbClr val="003300"/>
                </a:solidFill>
                <a:ea typeface="楷体_GB2312" pitchFamily="49" charset="-122"/>
              </a:rPr>
              <a:t>C4 pathway</a:t>
            </a:r>
            <a:r>
              <a:rPr lang="zh-CN" altLang="en-US" sz="3200" b="1" dirty="0">
                <a:solidFill>
                  <a:srgbClr val="003300"/>
                </a:solidFill>
                <a:ea typeface="楷体_GB2312" pitchFamily="49" charset="-122"/>
              </a:rPr>
              <a:t>）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71612"/>
            <a:ext cx="8501122" cy="47417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2200" b="1" dirty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zh-CN" altLang="en-US" sz="2200" b="1" dirty="0">
                <a:latin typeface="Arial" pitchFamily="34" charset="0"/>
                <a:ea typeface="楷体_GB2312" pitchFamily="49" charset="-122"/>
                <a:cs typeface="Arial" pitchFamily="34" charset="0"/>
              </a:rPr>
              <a:t>、</a:t>
            </a:r>
            <a:r>
              <a:rPr lang="en-US" altLang="zh-CN" sz="2200" b="1" dirty="0">
                <a:latin typeface="Arial" pitchFamily="34" charset="0"/>
                <a:ea typeface="楷体_GB2312" pitchFamily="49" charset="-122"/>
                <a:cs typeface="Arial" pitchFamily="34" charset="0"/>
              </a:rPr>
              <a:t>CO</a:t>
            </a:r>
            <a:r>
              <a:rPr lang="en-US" altLang="zh-CN" sz="2200" b="1" baseline="-250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200" b="1" dirty="0">
                <a:latin typeface="Arial" pitchFamily="34" charset="0"/>
                <a:ea typeface="楷体_GB2312" pitchFamily="49" charset="-122"/>
                <a:cs typeface="Arial" pitchFamily="34" charset="0"/>
              </a:rPr>
              <a:t>的固定（羧化）：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2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     （</a:t>
            </a:r>
            <a:r>
              <a:rPr lang="en-US" altLang="zh-CN" sz="22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zh-CN" altLang="en-US" sz="22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）反应部位：叶肉细胞的胞质之中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2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     （</a:t>
            </a:r>
            <a:r>
              <a:rPr lang="en-US" altLang="zh-CN" sz="22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2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）反应：  </a:t>
            </a:r>
            <a:r>
              <a:rPr lang="en-US" altLang="zh-CN" sz="22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PEP + CO</a:t>
            </a:r>
            <a:r>
              <a:rPr lang="en-US" altLang="zh-CN" sz="2200" baseline="-250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2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 + H</a:t>
            </a:r>
            <a:r>
              <a:rPr lang="en-US" altLang="zh-CN" sz="2200" baseline="-250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2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O → OAA + 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Pi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200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                                      (PEP</a:t>
            </a:r>
            <a:r>
              <a:rPr lang="zh-CN" altLang="en-US" sz="2200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羧化酶，</a:t>
            </a:r>
            <a:r>
              <a:rPr lang="en-US" altLang="zh-CN" sz="2200" dirty="0" err="1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PEPCase</a:t>
            </a:r>
            <a:r>
              <a:rPr lang="en-US" altLang="zh-CN" sz="2200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)</a:t>
            </a:r>
            <a:endParaRPr lang="en-US" altLang="zh-CN" sz="2200" dirty="0">
              <a:solidFill>
                <a:srgbClr val="FF0000"/>
              </a:solidFill>
              <a:latin typeface="Arial" pitchFamily="34" charset="0"/>
              <a:ea typeface="楷体_GB2312" pitchFamily="49" charset="-122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200" b="1" dirty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200" b="1" dirty="0">
                <a:latin typeface="Arial" pitchFamily="34" charset="0"/>
                <a:ea typeface="楷体_GB2312" pitchFamily="49" charset="-122"/>
                <a:cs typeface="Arial" pitchFamily="34" charset="0"/>
              </a:rPr>
              <a:t>、转化和运输</a:t>
            </a:r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：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OAA</a:t>
            </a:r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 转化成为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MA</a:t>
            </a:r>
            <a:r>
              <a:rPr lang="zh-CN" altLang="en-US" sz="22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（苹果酸</a:t>
            </a:r>
            <a:r>
              <a:rPr lang="zh-CN" altLang="en-US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）或 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Asp</a:t>
            </a:r>
            <a:r>
              <a:rPr lang="zh-CN" altLang="en-US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（天冬氨酸），运</a:t>
            </a:r>
            <a:r>
              <a:rPr lang="zh-CN" altLang="en-US" sz="22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往维管束鞘细</a:t>
            </a:r>
            <a:r>
              <a:rPr lang="zh-CN" altLang="en-US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胞。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200" b="1" dirty="0">
                <a:latin typeface="Arial" pitchFamily="34" charset="0"/>
                <a:ea typeface="楷体_GB2312" pitchFamily="49" charset="-122"/>
                <a:cs typeface="Arial" pitchFamily="34" charset="0"/>
              </a:rPr>
              <a:t>、</a:t>
            </a:r>
            <a:r>
              <a:rPr lang="en-US" altLang="zh-CN" sz="2200" b="1" dirty="0">
                <a:latin typeface="Arial" pitchFamily="34" charset="0"/>
                <a:ea typeface="楷体_GB2312" pitchFamily="49" charset="-122"/>
                <a:cs typeface="Arial" pitchFamily="34" charset="0"/>
              </a:rPr>
              <a:t>CO</a:t>
            </a:r>
            <a:r>
              <a:rPr lang="en-US" altLang="zh-CN" sz="2200" b="1" baseline="-250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200" b="1" dirty="0">
                <a:latin typeface="Arial" pitchFamily="34" charset="0"/>
                <a:ea typeface="楷体_GB2312" pitchFamily="49" charset="-122"/>
                <a:cs typeface="Arial" pitchFamily="34" charset="0"/>
              </a:rPr>
              <a:t>的释放</a:t>
            </a:r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：</a:t>
            </a:r>
            <a:r>
              <a:rPr lang="zh-CN" altLang="en-US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在维</a:t>
            </a:r>
            <a:r>
              <a:rPr lang="zh-CN" altLang="en-US" sz="22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管束鞘细胞</a:t>
            </a:r>
            <a:r>
              <a:rPr lang="zh-CN" altLang="en-US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中脱羧</a:t>
            </a:r>
            <a:r>
              <a:rPr lang="zh-CN" altLang="en-US" sz="22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放出</a:t>
            </a:r>
            <a:r>
              <a:rPr lang="en-US" altLang="zh-CN" sz="22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CO</a:t>
            </a:r>
            <a:r>
              <a:rPr lang="en-US" altLang="zh-CN" sz="2200" baseline="-250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2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，进入卡尔文环。</a:t>
            </a:r>
            <a:endParaRPr lang="zh-CN" altLang="en-US" sz="22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200" b="1" dirty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200" b="1" dirty="0">
                <a:latin typeface="Arial" pitchFamily="34" charset="0"/>
                <a:ea typeface="楷体_GB2312" pitchFamily="49" charset="-122"/>
                <a:cs typeface="Arial" pitchFamily="34" charset="0"/>
              </a:rPr>
              <a:t>、</a:t>
            </a:r>
            <a:r>
              <a:rPr lang="en-US" altLang="zh-CN" sz="2200" b="1" dirty="0">
                <a:latin typeface="Arial" pitchFamily="34" charset="0"/>
                <a:ea typeface="楷体_GB2312" pitchFamily="49" charset="-122"/>
                <a:cs typeface="Arial" pitchFamily="34" charset="0"/>
              </a:rPr>
              <a:t>PEP</a:t>
            </a:r>
            <a:r>
              <a:rPr lang="zh-CN" altLang="en-US" sz="2200" b="1" dirty="0">
                <a:latin typeface="Arial" pitchFamily="34" charset="0"/>
                <a:ea typeface="楷体_GB2312" pitchFamily="49" charset="-122"/>
                <a:cs typeface="Arial" pitchFamily="34" charset="0"/>
              </a:rPr>
              <a:t>的再生</a:t>
            </a:r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：</a:t>
            </a:r>
            <a:r>
              <a:rPr lang="zh-CN" altLang="en-US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脱羧剩下的丙酮酸回到叶肉细胞，再生变成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PEP</a:t>
            </a:r>
            <a:r>
              <a:rPr lang="zh-CN" altLang="en-US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。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4" name="Picture 4" descr="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63314"/>
            <a:ext cx="37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65" name="Picture 5" descr="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763314"/>
            <a:ext cx="37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66" name="Picture 6" descr="3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692272"/>
            <a:ext cx="37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2714612" y="129581"/>
            <a:ext cx="350046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C4 </a:t>
            </a:r>
            <a:r>
              <a:rPr lang="zh-CN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植物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楷体_GB2312" pitchFamily="49" charset="-122"/>
            </a:endParaRPr>
          </a:p>
        </p:txBody>
      </p:sp>
      <p:pic>
        <p:nvPicPr>
          <p:cNvPr id="6" name="图片 5" descr="7002646_142523853000_2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3691912"/>
            <a:ext cx="3780000" cy="288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4" name="Picture 4" descr="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27075"/>
            <a:ext cx="9144000" cy="5438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2" name="Picture 4" descr="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966799"/>
            <a:ext cx="8893175" cy="4176713"/>
          </a:xfrm>
          <a:noFill/>
          <a:ln/>
        </p:spPr>
      </p:pic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1258888" y="5661025"/>
            <a:ext cx="65516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玉米、甘蔗、高粱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838200"/>
          </a:xfrm>
        </p:spPr>
        <p:txBody>
          <a:bodyPr/>
          <a:lstStyle/>
          <a:p>
            <a:r>
              <a:rPr lang="zh-CN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（三）景天科酸代谢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/>
            </a:r>
            <a:b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</a:br>
            <a:r>
              <a:rPr lang="zh-CN" alt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（</a:t>
            </a:r>
            <a:r>
              <a:rPr lang="en-US" altLang="zh-CN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crassulaceae</a:t>
            </a:r>
            <a:r>
              <a:rPr lang="en-US" altLang="zh-CN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 acid </a:t>
            </a:r>
            <a:r>
              <a:rPr lang="en-US" altLang="zh-CN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metabolism</a:t>
            </a:r>
            <a:r>
              <a:rPr lang="zh-CN" alt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，</a:t>
            </a:r>
            <a:r>
              <a:rPr lang="en-US" altLang="zh-CN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 </a:t>
            </a:r>
            <a:r>
              <a:rPr lang="en-US" altLang="zh-CN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CAM</a:t>
            </a:r>
            <a:r>
              <a:rPr lang="zh-CN" alt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楷体_GB2312" pitchFamily="49" charset="-122"/>
              </a:rPr>
              <a:t>）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428596" y="1341438"/>
            <a:ext cx="850112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1</a:t>
            </a:r>
            <a:r>
              <a:rPr lang="zh-CN" altLang="en-US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、特点：</a:t>
            </a:r>
          </a:p>
          <a:p>
            <a:pPr algn="l">
              <a:lnSpc>
                <a:spcPct val="130000"/>
              </a:lnSpc>
              <a:spcBef>
                <a:spcPct val="50000"/>
              </a:spcBef>
            </a:pPr>
            <a:r>
              <a:rPr lang="zh-CN" altLang="en-US" sz="2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（</a:t>
            </a:r>
            <a:r>
              <a:rPr lang="en-US" altLang="zh-CN" sz="2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1</a:t>
            </a:r>
            <a:r>
              <a:rPr lang="zh-CN" altLang="en-US" sz="2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）晚上：气孔开放，吸收</a:t>
            </a:r>
            <a:r>
              <a:rPr lang="en-US" altLang="zh-CN" sz="2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CO</a:t>
            </a:r>
            <a:r>
              <a:rPr lang="en-US" altLang="zh-CN" sz="2200" b="0" baseline="-300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2</a:t>
            </a:r>
            <a:r>
              <a:rPr lang="zh-CN" altLang="en-US" sz="2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，与</a:t>
            </a:r>
            <a:r>
              <a:rPr lang="en-US" altLang="zh-CN" sz="2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PEP</a:t>
            </a:r>
            <a:r>
              <a:rPr lang="zh-CN" altLang="en-US" sz="2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结合生成</a:t>
            </a:r>
            <a:r>
              <a:rPr lang="en-US" altLang="zh-CN" sz="2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OAA</a:t>
            </a:r>
            <a:r>
              <a:rPr lang="zh-CN" altLang="en-US" sz="2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，然后生成</a:t>
            </a:r>
            <a:r>
              <a:rPr lang="en-US" altLang="zh-CN" sz="2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MA</a:t>
            </a:r>
            <a:r>
              <a:rPr lang="zh-CN" altLang="en-US" sz="2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存于液泡之中</a:t>
            </a:r>
            <a:r>
              <a:rPr lang="zh-CN" altLang="en-US" sz="2200" b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。</a:t>
            </a:r>
          </a:p>
          <a:p>
            <a:pPr algn="l">
              <a:lnSpc>
                <a:spcPct val="130000"/>
              </a:lnSpc>
              <a:spcBef>
                <a:spcPct val="50000"/>
              </a:spcBef>
            </a:pPr>
            <a:r>
              <a:rPr lang="zh-CN" altLang="en-US" sz="2200" b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（</a:t>
            </a:r>
            <a:r>
              <a:rPr lang="en-US" altLang="zh-CN" sz="2200" b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2</a:t>
            </a:r>
            <a:r>
              <a:rPr lang="zh-CN" altLang="en-US" sz="2200" b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）白天：气孔关闭，</a:t>
            </a:r>
            <a:r>
              <a:rPr lang="en-US" altLang="zh-CN" sz="2200" b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MA</a:t>
            </a:r>
            <a:r>
              <a:rPr lang="zh-CN" altLang="en-US" sz="2200" b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从液泡运到叶绿体，脱羧放出</a:t>
            </a:r>
            <a:r>
              <a:rPr lang="en-US" altLang="zh-CN" sz="2200" b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CO</a:t>
            </a:r>
            <a:r>
              <a:rPr lang="en-US" altLang="zh-CN" sz="2200" b="0" baseline="-30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2</a:t>
            </a:r>
            <a:r>
              <a:rPr lang="zh-CN" altLang="en-US" sz="2200" b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，参与卡尔文循环同时磷酸丙糖可经糖酵解途径生成</a:t>
            </a:r>
            <a:r>
              <a:rPr lang="en-US" altLang="zh-CN" sz="2200" b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PEP</a:t>
            </a:r>
            <a:r>
              <a:rPr lang="zh-CN" altLang="en-US" sz="2200" b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备用。</a:t>
            </a:r>
          </a:p>
          <a:p>
            <a:pPr algn="l"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2</a:t>
            </a:r>
            <a:r>
              <a:rPr lang="zh-CN" altLang="en-US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、</a:t>
            </a:r>
            <a:r>
              <a:rPr lang="en-US" altLang="zh-C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CAM</a:t>
            </a:r>
            <a:r>
              <a:rPr lang="zh-CN" altLang="en-US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途径：</a:t>
            </a:r>
          </a:p>
          <a:p>
            <a:pPr algn="l"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      </a:t>
            </a:r>
            <a:r>
              <a:rPr lang="zh-CN" altLang="en-US" sz="2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植物夜间有机酸含量高，糖分含量低，而白天酸度下降，糖分含量升高，这种有机酸合成日变化的代谢类型称为景天科酸代谢，简称</a:t>
            </a:r>
            <a:r>
              <a:rPr lang="en-US" altLang="zh-CN" sz="2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CAM</a:t>
            </a:r>
            <a:r>
              <a:rPr lang="zh-CN" altLang="en-US" sz="2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，这种光合作用途径叫做</a:t>
            </a:r>
            <a:r>
              <a:rPr lang="en-US" altLang="zh-CN" sz="2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CAM</a:t>
            </a:r>
            <a:r>
              <a:rPr lang="zh-CN" altLang="en-US" sz="2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途径</a:t>
            </a:r>
            <a:r>
              <a:rPr lang="zh-CN" altLang="en-US" sz="2200" b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  <a:ea typeface="楷体" pitchFamily="49" charset="-122"/>
              </a:rPr>
              <a:t>。</a:t>
            </a:r>
            <a:endParaRPr lang="en-US" altLang="zh-CN" sz="2000" b="0" dirty="0">
              <a:solidFill>
                <a:schemeClr val="tx2">
                  <a:lumMod val="95000"/>
                  <a:lumOff val="5000"/>
                </a:schemeClr>
              </a:solidFill>
              <a:latin typeface="+mj-lt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"/>
            <a:ext cx="7162800" cy="495935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1600200" y="5486400"/>
            <a:ext cx="60960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CN" sz="3600">
                <a:solidFill>
                  <a:srgbClr val="000066"/>
                </a:solidFill>
                <a:ea typeface="楷体_GB2312" pitchFamily="49" charset="-122"/>
              </a:rPr>
              <a:t>   </a:t>
            </a:r>
            <a:r>
              <a:rPr lang="zh-CN" altLang="en-US" sz="2800">
                <a:solidFill>
                  <a:srgbClr val="000066"/>
                </a:solidFill>
                <a:ea typeface="楷体_GB2312" pitchFamily="49" charset="-122"/>
              </a:rPr>
              <a:t>凤梨                                       仙人球</a:t>
            </a:r>
          </a:p>
          <a:p>
            <a:pPr algn="l"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3600">
                <a:solidFill>
                  <a:srgbClr val="000066"/>
                </a:solidFill>
                <a:ea typeface="楷体_GB2312" pitchFamily="49" charset="-122"/>
              </a:rPr>
              <a:t>                </a:t>
            </a:r>
            <a:r>
              <a:rPr lang="en-US" altLang="zh-CN" sz="3600">
                <a:solidFill>
                  <a:srgbClr val="000066"/>
                </a:solidFill>
                <a:ea typeface="楷体_GB2312" pitchFamily="49" charset="-122"/>
              </a:rPr>
              <a:t>CAM</a:t>
            </a:r>
            <a:r>
              <a:rPr lang="zh-CN" altLang="en-US" sz="3600">
                <a:solidFill>
                  <a:srgbClr val="000066"/>
                </a:solidFill>
                <a:ea typeface="楷体_GB2312" pitchFamily="49" charset="-122"/>
              </a:rPr>
              <a:t>植物  </a:t>
            </a:r>
          </a:p>
          <a:p>
            <a:pPr algn="l" eaLnBrk="1" hangingPunct="1">
              <a:lnSpc>
                <a:spcPct val="70000"/>
              </a:lnSpc>
              <a:spcBef>
                <a:spcPct val="50000"/>
              </a:spcBef>
            </a:pPr>
            <a:endParaRPr lang="en-US" altLang="zh-CN" sz="3600">
              <a:solidFill>
                <a:srgbClr val="000066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8625840" cy="3410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5143512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类囊体膜上蛋白复合体及其分布特点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484438" y="6092825"/>
            <a:ext cx="3746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</a:t>
            </a:r>
            <a:r>
              <a:rPr lang="zh-CN" alt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植物夜昼代谢模式图 </a:t>
            </a:r>
          </a:p>
        </p:txBody>
      </p:sp>
      <p:pic>
        <p:nvPicPr>
          <p:cNvPr id="181254" name="Picture 6" descr="12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7921625" cy="5224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772400" cy="533400"/>
          </a:xfrm>
        </p:spPr>
        <p:txBody>
          <a:bodyPr/>
          <a:lstStyle/>
          <a:p>
            <a:pPr algn="l"/>
            <a:r>
              <a:rPr lang="zh-CN" altLang="en-US" sz="4000" b="1" dirty="0">
                <a:solidFill>
                  <a:srgbClr val="FF0000"/>
                </a:solidFill>
                <a:ea typeface="楷体_GB2312" pitchFamily="49" charset="-122"/>
              </a:rPr>
              <a:t>（四）光合作用的产物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571612"/>
            <a:ext cx="8283575" cy="4537075"/>
          </a:xfrm>
        </p:spPr>
        <p:txBody>
          <a:bodyPr/>
          <a:lstStyle/>
          <a:p>
            <a:pPr algn="just">
              <a:lnSpc>
                <a:spcPct val="200000"/>
              </a:lnSpc>
              <a:buFontTx/>
              <a:buNone/>
            </a:pP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（一）叶绿体中淀粉（</a:t>
            </a:r>
            <a:r>
              <a:rPr lang="en-US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starch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）的合成：</a:t>
            </a:r>
          </a:p>
          <a:p>
            <a:pPr algn="just">
              <a:lnSpc>
                <a:spcPct val="200000"/>
              </a:lnSpc>
              <a:buFontTx/>
              <a:buNone/>
            </a:pPr>
            <a:r>
              <a:rPr lang="zh-CN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         叶绿体是淀粉合成的主要部位，光合产物先后形成果糖二磷酸、果糖</a:t>
            </a:r>
            <a:r>
              <a:rPr lang="en-US" altLang="zh-CN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-6-</a:t>
            </a:r>
            <a:r>
              <a:rPr lang="zh-CN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磷酸、葡萄糖</a:t>
            </a:r>
            <a:r>
              <a:rPr lang="en-US" altLang="zh-CN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-6-</a:t>
            </a:r>
            <a:r>
              <a:rPr lang="zh-CN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磷酸、葡萄糖</a:t>
            </a:r>
            <a:r>
              <a:rPr lang="en-US" altLang="zh-CN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-1-</a:t>
            </a:r>
            <a:r>
              <a:rPr lang="zh-CN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磷酸等，最后合成淀粉。</a:t>
            </a:r>
          </a:p>
          <a:p>
            <a:pPr algn="just">
              <a:lnSpc>
                <a:spcPct val="200000"/>
              </a:lnSpc>
              <a:buFontTx/>
              <a:buNone/>
            </a:pP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（二）胞质溶胶中蔗糖（</a:t>
            </a:r>
            <a:r>
              <a:rPr lang="en-US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sucrose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）的合成</a:t>
            </a:r>
          </a:p>
          <a:p>
            <a:pPr algn="just">
              <a:lnSpc>
                <a:spcPct val="200000"/>
              </a:lnSpc>
              <a:buFontTx/>
              <a:buNone/>
            </a:pPr>
            <a:r>
              <a:rPr lang="zh-CN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           蔗糖在胞质溶胶中合成，磷酸转运器负责将</a:t>
            </a:r>
            <a:r>
              <a:rPr lang="en-US" altLang="zh-CN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3</a:t>
            </a:r>
            <a:r>
              <a:rPr lang="zh-CN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碳糖运出叶绿体，然后转化生成葡萄糖和果糖，最后合成蔗糖</a:t>
            </a:r>
            <a:r>
              <a:rPr lang="zh-CN" alt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785794"/>
            <a:ext cx="6643734" cy="4612376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 bwMode="auto">
          <a:xfrm rot="5400000" flipH="1" flipV="1">
            <a:off x="2928926" y="4000504"/>
            <a:ext cx="2071702" cy="135732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428860" y="571501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淀粉粒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6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2713"/>
            <a:ext cx="7272337" cy="655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20" name="Picture 4" descr="1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7632700" cy="573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059488" cy="752475"/>
          </a:xfrm>
        </p:spPr>
        <p:txBody>
          <a:bodyPr/>
          <a:lstStyle/>
          <a:p>
            <a:pPr algn="l"/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淀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粉和蔗糖合成的调控机制</a:t>
            </a:r>
          </a:p>
        </p:txBody>
      </p:sp>
      <p:pic>
        <p:nvPicPr>
          <p:cNvPr id="145413" name="Picture 5" descr="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125538"/>
            <a:ext cx="7058025" cy="5127625"/>
          </a:xfrm>
          <a:noFill/>
          <a:ln/>
        </p:spPr>
      </p:pic>
      <p:sp>
        <p:nvSpPr>
          <p:cNvPr id="145417" name="Oval 9"/>
          <p:cNvSpPr>
            <a:spLocks noChangeArrowheads="1"/>
          </p:cNvSpPr>
          <p:nvPr/>
        </p:nvSpPr>
        <p:spPr bwMode="auto">
          <a:xfrm>
            <a:off x="6011863" y="3068638"/>
            <a:ext cx="288925" cy="2889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24" name="Picture 8" descr="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28650"/>
            <a:ext cx="8315325" cy="5165725"/>
          </a:xfrm>
          <a:prstGeom prst="rect">
            <a:avLst/>
          </a:prstGeom>
          <a:noFill/>
        </p:spPr>
      </p:pic>
      <p:sp>
        <p:nvSpPr>
          <p:cNvPr id="239625" name="Text Box 9"/>
          <p:cNvSpPr txBox="1">
            <a:spLocks noChangeArrowheads="1"/>
          </p:cNvSpPr>
          <p:nvPr/>
        </p:nvSpPr>
        <p:spPr bwMode="auto">
          <a:xfrm>
            <a:off x="468313" y="4508500"/>
            <a:ext cx="8351837" cy="1554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类囊体垛叠成基粒是高等植物特有的现象</a:t>
            </a:r>
            <a:r>
              <a:rPr lang="en-US" altLang="zh-CN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其意义在于使捕获光能的机构高度密集</a:t>
            </a:r>
            <a:r>
              <a:rPr lang="en-US" altLang="zh-CN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更有效的收集光能</a:t>
            </a:r>
            <a:r>
              <a:rPr lang="en-US" altLang="zh-CN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;</a:t>
            </a:r>
            <a:r>
              <a:rPr lang="zh-CN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膜系统作为酶的排列支架</a:t>
            </a:r>
            <a:r>
              <a:rPr lang="en-US" altLang="zh-CN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垛叠成长的传送带使代谢顺利进行</a:t>
            </a:r>
            <a:r>
              <a:rPr lang="en-US" altLang="zh-CN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772400" cy="685800"/>
          </a:xfrm>
        </p:spPr>
        <p:txBody>
          <a:bodyPr/>
          <a:lstStyle/>
          <a:p>
            <a:pPr algn="l"/>
            <a:r>
              <a:rPr lang="zh-CN" altLang="en-US" sz="3200" b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二、光合色素的化学特性 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1000100" y="1428736"/>
            <a:ext cx="764386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 种类：</a:t>
            </a:r>
            <a:r>
              <a:rPr lang="zh-CN" altLang="en-US" b="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  </a:t>
            </a:r>
            <a:r>
              <a:rPr lang="zh-CN" altLang="en-US" b="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叶绿素（</a:t>
            </a:r>
            <a:r>
              <a:rPr lang="en-US" altLang="zh-CN" b="0" dirty="0" err="1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chla</a:t>
            </a:r>
            <a:r>
              <a:rPr lang="en-US" altLang="zh-CN" b="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, </a:t>
            </a:r>
            <a:r>
              <a:rPr lang="en-US" altLang="zh-CN" b="0" dirty="0" err="1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chlb</a:t>
            </a:r>
            <a:r>
              <a:rPr lang="zh-CN" altLang="en-US" b="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）</a:t>
            </a:r>
            <a:endParaRPr lang="en-US" altLang="zh-CN" b="0" dirty="0" smtClean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楷体_GB2312" pitchFamily="49" charset="-122"/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altLang="zh-CN" b="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 </a:t>
            </a:r>
            <a:r>
              <a:rPr lang="en-US" altLang="zh-CN" b="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                </a:t>
            </a:r>
            <a:r>
              <a:rPr lang="zh-CN" altLang="en-US" b="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类胡萝卜素（胡萝卜素、叶黄素）</a:t>
            </a:r>
            <a:endParaRPr lang="en-US" altLang="zh-CN" b="0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楷体_GB2312" pitchFamily="49" charset="-122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 性质</a:t>
            </a:r>
            <a:r>
              <a:rPr lang="zh-CN" altLang="en-US" b="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：不溶于水，易溶于酒精，丙酮等有机溶剂</a:t>
            </a:r>
          </a:p>
          <a:p>
            <a:pPr algn="just">
              <a:lnSpc>
                <a:spcPct val="20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 颜色</a:t>
            </a:r>
            <a:r>
              <a:rPr lang="zh-CN" altLang="en-US" b="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：</a:t>
            </a:r>
            <a:r>
              <a:rPr lang="en-US" altLang="zh-CN" b="0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chla</a:t>
            </a:r>
            <a:r>
              <a:rPr lang="zh-CN" altLang="en-US" b="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（蓝绿色）  </a:t>
            </a:r>
            <a:r>
              <a:rPr lang="en-US" altLang="zh-CN" b="0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chlb</a:t>
            </a:r>
            <a:r>
              <a:rPr lang="zh-CN" altLang="en-US" b="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（黄绿色</a:t>
            </a:r>
            <a:r>
              <a:rPr lang="zh-CN" altLang="en-US" b="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）</a:t>
            </a:r>
            <a:endParaRPr lang="en-US" altLang="zh-CN" b="0" dirty="0" smtClean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楷体_GB2312" pitchFamily="49" charset="-122"/>
            </a:endParaRPr>
          </a:p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zh-CN" altLang="en-US" b="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             胡萝卜素</a:t>
            </a:r>
            <a:r>
              <a:rPr lang="zh-CN" altLang="en-US" b="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（橙色</a:t>
            </a:r>
            <a:r>
              <a:rPr lang="zh-CN" altLang="en-US" b="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） </a:t>
            </a:r>
            <a:r>
              <a:rPr lang="zh-CN" altLang="en-US" b="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楷体_GB2312" pitchFamily="49" charset="-122"/>
              </a:rPr>
              <a:t>叶黄素（黄色）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zh-CN" altLang="en-US" b="0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叶绿素分子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4664"/>
            <a:ext cx="4210050" cy="4876800"/>
          </a:xfrm>
          <a:prstGeom prst="rect">
            <a:avLst/>
          </a:prstGeom>
          <a:noFill/>
        </p:spPr>
      </p:pic>
      <p:pic>
        <p:nvPicPr>
          <p:cNvPr id="26630" name="Picture 6" descr="叶绿素结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4259263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72198" y="1571612"/>
            <a:ext cx="2664296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CN" altLang="en-US" sz="2000" dirty="0" smtClean="0">
                <a:solidFill>
                  <a:srgbClr val="003300"/>
                </a:solidFill>
                <a:latin typeface="仿宋_GB2312" pitchFamily="49" charset="-122"/>
                <a:ea typeface="仿宋_GB2312" pitchFamily="49" charset="-122"/>
              </a:rPr>
              <a:t>  叶绿素和类胡萝卜素分子中大量单双建混合存在，组成庞大的共轭结构，大</a:t>
            </a:r>
            <a:r>
              <a:rPr lang="el-GR" altLang="zh-CN" sz="2000" dirty="0" smtClean="0">
                <a:solidFill>
                  <a:srgbClr val="003300"/>
                </a:solidFill>
                <a:ea typeface="仿宋_GB2312" pitchFamily="49" charset="-122"/>
              </a:rPr>
              <a:t>π</a:t>
            </a:r>
            <a:r>
              <a:rPr lang="zh-CN" altLang="en-US" sz="2000" dirty="0" smtClean="0">
                <a:solidFill>
                  <a:srgbClr val="003300"/>
                </a:solidFill>
                <a:latin typeface="仿宋_GB2312" pitchFamily="49" charset="-122"/>
                <a:ea typeface="仿宋_GB2312" pitchFamily="49" charset="-122"/>
              </a:rPr>
              <a:t>键的存在使得电子的运动范围变大，并且很容易进行电子的传递和能量的传输。</a:t>
            </a:r>
            <a:endParaRPr lang="zh-CN" altLang="en-US" sz="2000" dirty="0">
              <a:solidFill>
                <a:srgbClr val="003300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pic>
        <p:nvPicPr>
          <p:cNvPr id="4" name="图片 3" descr="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42852"/>
            <a:ext cx="5214974" cy="6322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空演示文稿">
  <a:themeElements>
    <a:clrScheme name="空演示文稿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空演示文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空演示文稿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演示文稿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都市">
  <a:themeElements>
    <a:clrScheme name="都市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市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市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质朴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66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Office\Templates\空演示文稿.pot</Template>
  <TotalTime>1537</TotalTime>
  <Words>1276</Words>
  <Application>Microsoft Office PowerPoint</Application>
  <PresentationFormat>顶置</PresentationFormat>
  <Paragraphs>162</Paragraphs>
  <Slides>55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55</vt:i4>
      </vt:variant>
    </vt:vector>
  </HeadingPairs>
  <TitlesOfParts>
    <vt:vector size="60" baseType="lpstr">
      <vt:lpstr>空演示文稿</vt:lpstr>
      <vt:lpstr>Mountain Top</vt:lpstr>
      <vt:lpstr>聚合</vt:lpstr>
      <vt:lpstr>都市</vt:lpstr>
      <vt:lpstr>质朴</vt:lpstr>
      <vt:lpstr>第三章    光 合 作 用</vt:lpstr>
      <vt:lpstr>第二节 叶绿体及叶绿体色素 </vt:lpstr>
      <vt:lpstr>幻灯片 3</vt:lpstr>
      <vt:lpstr>幻灯片 4</vt:lpstr>
      <vt:lpstr>幻灯片 5</vt:lpstr>
      <vt:lpstr>幻灯片 6</vt:lpstr>
      <vt:lpstr>二、光合色素的化学特性 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一、原初反应 （primary reaction）</vt:lpstr>
      <vt:lpstr>幻灯片 16</vt:lpstr>
      <vt:lpstr>幻灯片 17</vt:lpstr>
      <vt:lpstr>幻灯片 18</vt:lpstr>
      <vt:lpstr>幻灯片 19</vt:lpstr>
      <vt:lpstr>二、电子传递和光合磷酸化</vt:lpstr>
      <vt:lpstr>1、两个光系统</vt:lpstr>
      <vt:lpstr>幻灯片 22</vt:lpstr>
      <vt:lpstr>幻灯片 23</vt:lpstr>
      <vt:lpstr>幻灯片 24</vt:lpstr>
      <vt:lpstr>幻灯片 25</vt:lpstr>
      <vt:lpstr>幻灯片 26</vt:lpstr>
      <vt:lpstr>2、光合电子传递途径 </vt:lpstr>
      <vt:lpstr>幻灯片 28</vt:lpstr>
      <vt:lpstr>3、光合磷酸化</vt:lpstr>
      <vt:lpstr>幻灯片 30</vt:lpstr>
      <vt:lpstr>幻灯片 31</vt:lpstr>
      <vt:lpstr>幻灯片 32</vt:lpstr>
      <vt:lpstr>幻灯片 33</vt:lpstr>
      <vt:lpstr>幻灯片 34</vt:lpstr>
      <vt:lpstr>幻灯片 35</vt:lpstr>
      <vt:lpstr>三、碳同化（carbon assimilation） </vt:lpstr>
      <vt:lpstr>幻灯片 37</vt:lpstr>
      <vt:lpstr>幻灯片 38</vt:lpstr>
      <vt:lpstr>（一）卡尔文循环</vt:lpstr>
      <vt:lpstr>幻灯片 40</vt:lpstr>
      <vt:lpstr>幻灯片 41</vt:lpstr>
      <vt:lpstr>幻灯片 42</vt:lpstr>
      <vt:lpstr>幻灯片 43</vt:lpstr>
      <vt:lpstr>（二）C4途径：（C4 pathway）</vt:lpstr>
      <vt:lpstr>幻灯片 45</vt:lpstr>
      <vt:lpstr>幻灯片 46</vt:lpstr>
      <vt:lpstr>幻灯片 47</vt:lpstr>
      <vt:lpstr>（三）景天科酸代谢 （crassulaceae acid metabolism， CAM）</vt:lpstr>
      <vt:lpstr>幻灯片 49</vt:lpstr>
      <vt:lpstr>幻灯片 50</vt:lpstr>
      <vt:lpstr>（四）光合作用的产物</vt:lpstr>
      <vt:lpstr>幻灯片 52</vt:lpstr>
      <vt:lpstr>幻灯片 53</vt:lpstr>
      <vt:lpstr>幻灯片 54</vt:lpstr>
      <vt:lpstr>淀粉和蔗糖合成的调控机制</vt:lpstr>
    </vt:vector>
  </TitlesOfParts>
  <Company>ws1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没有幻灯片标题</dc:title>
  <dc:creator>FENG</dc:creator>
  <cp:lastModifiedBy>Administrator</cp:lastModifiedBy>
  <cp:revision>124</cp:revision>
  <dcterms:created xsi:type="dcterms:W3CDTF">2002-05-24T04:27:08Z</dcterms:created>
  <dcterms:modified xsi:type="dcterms:W3CDTF">2018-06-29T08:56:33Z</dcterms:modified>
</cp:coreProperties>
</file>