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303" r:id="rId2"/>
    <p:sldId id="273" r:id="rId3"/>
    <p:sldId id="291" r:id="rId4"/>
    <p:sldId id="274" r:id="rId5"/>
    <p:sldId id="300" r:id="rId6"/>
    <p:sldId id="277" r:id="rId7"/>
    <p:sldId id="312" r:id="rId8"/>
    <p:sldId id="295" r:id="rId9"/>
    <p:sldId id="280" r:id="rId10"/>
    <p:sldId id="304" r:id="rId11"/>
    <p:sldId id="282" r:id="rId12"/>
    <p:sldId id="28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FFFF"/>
    <a:srgbClr val="000000"/>
    <a:srgbClr val="CCECFF"/>
    <a:srgbClr val="FFFF99"/>
    <a:srgbClr val="FF0066"/>
    <a:srgbClr val="FF3399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19" autoAdjust="0"/>
    <p:restoredTop sz="94692" autoAdjust="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677F-E1C6-4726-B47C-66E4BBC3D431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DBA54-EB07-4DFD-8D94-D672AA1B410D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20BC-0F05-4EF3-BD09-C8769B31EF38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C7224CE-6B90-450B-A176-15CC90559D3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FF47-28CD-49F3-84E3-95B4002A0F6B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3CE07-143F-49E2-BD5B-FF4C370FA1A3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BD5A-BDB2-48E8-B33E-580577281CBB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FA75-1CCE-4C95-81D8-A9E89CAB5D96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8AD8-42B8-4E9A-A425-C4C63EE941D6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B301-DF9F-41B1-A210-04EB9FC528AF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E7CB3-99B6-4C70-8C7F-18AE0715662E}" type="slidenum">
              <a:rPr lang="zh-CN" altLang="en-US" smtClean="0"/>
              <a:pPr/>
              <a:t>‹#›</a:t>
            </a:fld>
            <a:endParaRPr lang="en-US" altLang="zh-CN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927C5-38BA-47A4-944B-323D536F9366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4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5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66FC-A61C-45CE-AF9E-E1EB25FA3301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928670"/>
            <a:ext cx="7793037" cy="1143000"/>
          </a:xfrm>
        </p:spPr>
        <p:txBody>
          <a:bodyPr/>
          <a:lstStyle/>
          <a:p>
            <a:r>
              <a:rPr lang="zh-CN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第五章  植物同化物的运输</a:t>
            </a:r>
            <a:r>
              <a:rPr lang="zh-CN" alt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 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700338" y="2349500"/>
            <a:ext cx="4608512" cy="4114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rPr>
              <a:t>同化物运输的途径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rPr>
              <a:t>筛管</a:t>
            </a:r>
            <a:r>
              <a:rPr lang="zh-CN" alt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rPr>
              <a:t>运输</a:t>
            </a:r>
            <a:r>
              <a:rPr lang="zh-CN" alt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rPr>
              <a:t>机理</a:t>
            </a:r>
            <a:endParaRPr lang="en-US" altLang="zh-CN" sz="28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857232"/>
            <a:ext cx="3143272" cy="708025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4000" dirty="0">
                <a:ea typeface="楷体_GB2312" pitchFamily="49" charset="-122"/>
              </a:rPr>
              <a:t> </a:t>
            </a:r>
            <a:r>
              <a:rPr lang="zh-CN" altLang="en-US" sz="4000" dirty="0" smtClean="0">
                <a:ea typeface="楷体_GB2312" pitchFamily="49" charset="-122"/>
              </a:rPr>
              <a:t>压力</a:t>
            </a:r>
            <a:r>
              <a:rPr lang="zh-CN" altLang="en-US" sz="4000" dirty="0">
                <a:ea typeface="楷体_GB2312" pitchFamily="49" charset="-122"/>
              </a:rPr>
              <a:t>流动学说</a:t>
            </a:r>
          </a:p>
        </p:txBody>
      </p:sp>
      <p:pic>
        <p:nvPicPr>
          <p:cNvPr id="4" name="Picture 4" descr="压力流动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286248" y="642918"/>
            <a:ext cx="4192831" cy="5407020"/>
          </a:xfrm>
          <a:prstGeom prst="rect">
            <a:avLst/>
          </a:prstGeom>
          <a:noFill/>
          <a:ln/>
        </p:spPr>
      </p:pic>
      <p:sp>
        <p:nvSpPr>
          <p:cNvPr id="6" name="矩形 5"/>
          <p:cNvSpPr/>
          <p:nvPr/>
        </p:nvSpPr>
        <p:spPr>
          <a:xfrm>
            <a:off x="571472" y="1714488"/>
            <a:ext cx="30718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 smtClean="0"/>
              <a:t>    有机物</a:t>
            </a:r>
            <a:r>
              <a:rPr lang="zh-CN" altLang="en-US" dirty="0" smtClean="0"/>
              <a:t>在筛管中随液流的流动而移动，这种液流的流动是由输导系统两端的压力势差异</a:t>
            </a:r>
            <a:r>
              <a:rPr lang="zh-CN" altLang="en-US" dirty="0" smtClean="0"/>
              <a:t>引起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9" name="Picture 5" descr="10"/>
          <p:cNvPicPr>
            <a:picLocks noChangeAspect="1" noChangeArrowheads="1"/>
          </p:cNvPicPr>
          <p:nvPr/>
        </p:nvPicPr>
        <p:blipFill>
          <a:blip r:embed="rId2" cstate="print"/>
          <a:srcRect r="4779" b="8224"/>
          <a:stretch>
            <a:fillRect/>
          </a:stretch>
        </p:blipFill>
        <p:spPr bwMode="auto">
          <a:xfrm>
            <a:off x="468313" y="260350"/>
            <a:ext cx="7488237" cy="6269038"/>
          </a:xfrm>
          <a:prstGeom prst="rect">
            <a:avLst/>
          </a:prstGeom>
          <a:noFill/>
        </p:spPr>
      </p:pic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8172450" y="476250"/>
            <a:ext cx="549275" cy="594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anchor="ctr">
            <a:spAutoFit/>
          </a:bodyPr>
          <a:lstStyle/>
          <a:p>
            <a:r>
              <a:rPr lang="zh-CN" altLang="en-US" b="1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韧皮部中同化物运输分配的压力流动模式图</a:t>
            </a:r>
            <a:r>
              <a:rPr lang="zh-CN" altLang="en-US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28794" y="428604"/>
            <a:ext cx="4357718" cy="1143000"/>
          </a:xfrm>
        </p:spPr>
        <p:txBody>
          <a:bodyPr/>
          <a:lstStyle/>
          <a:p>
            <a:r>
              <a:rPr lang="zh-CN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rPr>
              <a:t>         收缩蛋白学说</a:t>
            </a:r>
          </a:p>
        </p:txBody>
      </p:sp>
      <p:sp>
        <p:nvSpPr>
          <p:cNvPr id="4" name="矩形 3"/>
          <p:cNvSpPr/>
          <p:nvPr/>
        </p:nvSpPr>
        <p:spPr>
          <a:xfrm>
            <a:off x="785786" y="1643050"/>
            <a:ext cx="7643866" cy="2793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楷体_GB2312" pitchFamily="49" charset="-122"/>
              </a:rPr>
              <a:t>    筛管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楷体_GB2312" pitchFamily="49" charset="-122"/>
              </a:rPr>
              <a:t>分子中有一种由微纤丝相连的网状结构，微纤丝一端固定，一端游离于筛管细胞质内，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楷体_GB2312" pitchFamily="49" charset="-122"/>
              </a:rPr>
              <a:t>ATP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楷体_GB2312" pitchFamily="49" charset="-122"/>
              </a:rPr>
              <a:t>可使微纤丝韧皮蛋白收缩而引起微纤丝颤动，从而推动细胞质流动，在同一时间内，一部分微纤丝向一个方向收缩，另一部分向另一个方向收缩，从而引起溶质向不同方向流动。</a:t>
            </a:r>
            <a:endParaRPr lang="zh-CN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693738"/>
            <a:ext cx="8351838" cy="8636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b="1">
                <a:latin typeface="楷体_GB2312" pitchFamily="49" charset="-122"/>
                <a:ea typeface="楷体_GB2312" pitchFamily="49" charset="-122"/>
              </a:rPr>
              <a:t>有机物运输途径：</a:t>
            </a:r>
            <a:r>
              <a:rPr lang="zh-CN" altLang="en-US">
                <a:latin typeface="楷体_GB2312" pitchFamily="49" charset="-122"/>
                <a:ea typeface="楷体_GB2312" pitchFamily="49" charset="-122"/>
              </a:rPr>
              <a:t>韧皮部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400"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2400">
                <a:latin typeface="楷体_GB2312" pitchFamily="49" charset="-122"/>
                <a:ea typeface="楷体_GB2312" pitchFamily="49" charset="-122"/>
              </a:rPr>
              <a:t>环割实验、同位素示踪法）</a:t>
            </a:r>
          </a:p>
          <a:p>
            <a:pPr algn="ctr">
              <a:lnSpc>
                <a:spcPct val="80000"/>
              </a:lnSpc>
            </a:pPr>
            <a:endParaRPr lang="zh-CN" altLang="en-US"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27652" name="Picture 4" descr="韧皮部同位素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3800" y="1989138"/>
            <a:ext cx="3665538" cy="3671887"/>
          </a:xfrm>
          <a:noFill/>
          <a:ln/>
        </p:spPr>
      </p:pic>
      <p:pic>
        <p:nvPicPr>
          <p:cNvPr id="27655" name="Picture 7" descr="wt1001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205038"/>
            <a:ext cx="4522788" cy="32908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6" name="Picture 4" descr="韧皮部双向运输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35150" y="333375"/>
            <a:ext cx="3727450" cy="6048375"/>
          </a:xfrm>
          <a:noFill/>
          <a:ln/>
        </p:spPr>
      </p:pic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6465888" y="1412875"/>
            <a:ext cx="671512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rPr>
              <a:t>韧皮部的双向运输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/>
          <a:lstStyle/>
          <a:p>
            <a:r>
              <a:rPr lang="zh-CN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rPr>
              <a:t>      运输速度和溶质种类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071538" y="1714488"/>
            <a:ext cx="7777162" cy="41148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zh-CN" altLang="en-US" b="1" dirty="0">
                <a:latin typeface="Arial" charset="0"/>
                <a:ea typeface="楷体_GB2312" pitchFamily="49" charset="-122"/>
              </a:rPr>
              <a:t>速度：</a:t>
            </a:r>
            <a:r>
              <a:rPr lang="en-US" altLang="zh-CN" sz="2400" dirty="0">
                <a:latin typeface="Arial" charset="0"/>
                <a:ea typeface="楷体_GB2312" pitchFamily="49" charset="-122"/>
              </a:rPr>
              <a:t>100cm/h</a:t>
            </a:r>
          </a:p>
          <a:p>
            <a:pPr>
              <a:lnSpc>
                <a:spcPct val="200000"/>
              </a:lnSpc>
            </a:pPr>
            <a:r>
              <a:rPr lang="zh-CN" altLang="en-US" b="1" dirty="0">
                <a:latin typeface="Arial" charset="0"/>
                <a:ea typeface="楷体_GB2312" pitchFamily="49" charset="-122"/>
              </a:rPr>
              <a:t>溶质种类</a:t>
            </a:r>
            <a:r>
              <a:rPr lang="zh-CN" altLang="en-US" dirty="0" smtClean="0">
                <a:latin typeface="Arial" charset="0"/>
                <a:ea typeface="楷体_GB2312" pitchFamily="49" charset="-122"/>
              </a:rPr>
              <a:t>：</a:t>
            </a:r>
            <a:r>
              <a:rPr lang="zh-CN" altLang="en-US" sz="2800" dirty="0" smtClean="0">
                <a:latin typeface="Arial" charset="0"/>
                <a:ea typeface="楷体_GB2312" pitchFamily="49" charset="-122"/>
              </a:rPr>
              <a:t>蔗糖</a:t>
            </a:r>
            <a:r>
              <a:rPr lang="zh-CN" altLang="en-US" sz="2800" dirty="0">
                <a:latin typeface="Arial" charset="0"/>
                <a:ea typeface="楷体_GB2312" pitchFamily="49" charset="-122"/>
              </a:rPr>
              <a:t>（</a:t>
            </a:r>
            <a:r>
              <a:rPr lang="en-US" altLang="zh-CN" sz="2800" dirty="0">
                <a:latin typeface="Arial" charset="0"/>
                <a:ea typeface="楷体_GB2312" pitchFamily="49" charset="-122"/>
              </a:rPr>
              <a:t>90%</a:t>
            </a:r>
            <a:r>
              <a:rPr lang="zh-CN" altLang="en-US" sz="2800" dirty="0">
                <a:latin typeface="Arial" charset="0"/>
                <a:ea typeface="楷体_GB2312" pitchFamily="49" charset="-122"/>
              </a:rPr>
              <a:t>干重）、棉子糖、水苏糖、</a:t>
            </a:r>
            <a:r>
              <a:rPr lang="en-US" altLang="zh-CN" sz="2800" dirty="0" err="1">
                <a:latin typeface="Arial" charset="0"/>
                <a:ea typeface="楷体_GB2312" pitchFamily="49" charset="-122"/>
              </a:rPr>
              <a:t>aa</a:t>
            </a:r>
            <a:r>
              <a:rPr lang="zh-CN" altLang="en-US" sz="2800" dirty="0">
                <a:latin typeface="Arial" charset="0"/>
                <a:ea typeface="楷体_GB2312" pitchFamily="49" charset="-122"/>
              </a:rPr>
              <a:t>、酰胺、生长物质、有机酸等。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6" name="Picture 4" descr="10"/>
          <p:cNvPicPr>
            <a:picLocks noChangeAspect="1" noChangeArrowheads="1"/>
          </p:cNvPicPr>
          <p:nvPr/>
        </p:nvPicPr>
        <p:blipFill>
          <a:blip r:embed="rId2" cstate="print"/>
          <a:srcRect l="2957" t="33333" r="43828" b="42877"/>
          <a:stretch>
            <a:fillRect/>
          </a:stretch>
        </p:blipFill>
        <p:spPr bwMode="auto">
          <a:xfrm>
            <a:off x="539750" y="260350"/>
            <a:ext cx="8027988" cy="4725988"/>
          </a:xfrm>
          <a:prstGeom prst="rect">
            <a:avLst/>
          </a:prstGeom>
          <a:noFill/>
        </p:spPr>
      </p:pic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2268538" y="5516563"/>
            <a:ext cx="416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 韧皮部汁液中几种糖的结构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734050"/>
            <a:ext cx="7848600" cy="647700"/>
          </a:xfrm>
        </p:spPr>
        <p:txBody>
          <a:bodyPr/>
          <a:lstStyle/>
          <a:p>
            <a:pPr algn="ctr"/>
            <a:r>
              <a:rPr lang="zh-CN" altLang="en-US" sz="2800" b="1">
                <a:ea typeface="楷体_GB2312" pitchFamily="49" charset="-122"/>
              </a:rPr>
              <a:t>韧皮部装载的途径－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rPr>
              <a:t>质外体、共质体</a:t>
            </a:r>
          </a:p>
        </p:txBody>
      </p:sp>
      <p:pic>
        <p:nvPicPr>
          <p:cNvPr id="33798" name="Picture 6" descr="10"/>
          <p:cNvPicPr>
            <a:picLocks noChangeAspect="1" noChangeArrowheads="1"/>
          </p:cNvPicPr>
          <p:nvPr/>
        </p:nvPicPr>
        <p:blipFill>
          <a:blip r:embed="rId2" cstate="print">
            <a:lum bright="-18000" contrast="30000"/>
          </a:blip>
          <a:srcRect r="3036"/>
          <a:stretch>
            <a:fillRect/>
          </a:stretch>
        </p:blipFill>
        <p:spPr bwMode="auto">
          <a:xfrm>
            <a:off x="539750" y="333375"/>
            <a:ext cx="8137525" cy="486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1116013" y="5876925"/>
            <a:ext cx="72723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韧皮部装载的多聚体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-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陷阱模型</a:t>
            </a:r>
          </a:p>
        </p:txBody>
      </p:sp>
      <p:pic>
        <p:nvPicPr>
          <p:cNvPr id="94213" name="Picture 5" descr="蔗糖装载运输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836613"/>
            <a:ext cx="8642350" cy="4660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0" name="Picture 4" descr="蔗糖卸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765175"/>
            <a:ext cx="8459787" cy="5621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ea typeface="楷体_GB2312" pitchFamily="49" charset="-122"/>
              </a:rPr>
              <a:t>    韧皮部运输</a:t>
            </a:r>
            <a:r>
              <a:rPr lang="zh-CN" altLang="en-US" sz="3600" b="1" dirty="0">
                <a:ea typeface="楷体_GB2312" pitchFamily="49" charset="-122"/>
              </a:rPr>
              <a:t>的机理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orient="vert" idx="1"/>
          </p:nvPr>
        </p:nvSpPr>
        <p:spPr>
          <a:xfrm>
            <a:off x="2124075" y="2205038"/>
            <a:ext cx="4397375" cy="3168650"/>
          </a:xfrm>
        </p:spPr>
        <p:txBody>
          <a:bodyPr vert="horz"/>
          <a:lstStyle/>
          <a:p>
            <a:pPr>
              <a:lnSpc>
                <a:spcPct val="200000"/>
              </a:lnSpc>
            </a:pPr>
            <a:r>
              <a:rPr lang="zh-CN" altLang="en-US" sz="2800" dirty="0"/>
              <a:t>压力流动学说</a:t>
            </a:r>
          </a:p>
          <a:p>
            <a:pPr>
              <a:lnSpc>
                <a:spcPct val="200000"/>
              </a:lnSpc>
            </a:pPr>
            <a:r>
              <a:rPr lang="zh-CN" altLang="en-US" sz="2800" dirty="0" smtClean="0"/>
              <a:t>收缩</a:t>
            </a:r>
            <a:r>
              <a:rPr lang="zh-CN" altLang="en-US" sz="2800" dirty="0"/>
              <a:t>蛋白学说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龙腾四海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573</TotalTime>
  <Words>210</Words>
  <Application>Microsoft Office PowerPoint</Application>
  <PresentationFormat>全屏显示(4:3)</PresentationFormat>
  <Paragraphs>20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龙腾四海</vt:lpstr>
      <vt:lpstr>第五章  植物同化物的运输 </vt:lpstr>
      <vt:lpstr>幻灯片 2</vt:lpstr>
      <vt:lpstr>幻灯片 3</vt:lpstr>
      <vt:lpstr>      运输速度和溶质种类</vt:lpstr>
      <vt:lpstr>幻灯片 5</vt:lpstr>
      <vt:lpstr>韧皮部装载的途径－质外体、共质体</vt:lpstr>
      <vt:lpstr>幻灯片 7</vt:lpstr>
      <vt:lpstr>幻灯片 8</vt:lpstr>
      <vt:lpstr>    韧皮部运输的机理</vt:lpstr>
      <vt:lpstr> 压力流动学说</vt:lpstr>
      <vt:lpstr>幻灯片 11</vt:lpstr>
      <vt:lpstr>         收缩蛋白学说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Administrator</cp:lastModifiedBy>
  <cp:revision>42</cp:revision>
  <dcterms:created xsi:type="dcterms:W3CDTF">1601-01-01T00:00:00Z</dcterms:created>
  <dcterms:modified xsi:type="dcterms:W3CDTF">2018-06-29T09:10:33Z</dcterms:modified>
</cp:coreProperties>
</file>